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94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198" y="1117878"/>
            <a:ext cx="7416403" cy="1064419"/>
          </a:xfrm>
          <a:prstGeom prst="rect">
            <a:avLst/>
          </a:prstGeom>
          <a:noFill/>
          <a:ln/>
        </p:spPr>
        <p:txBody>
          <a:bodyPr wrap="none" rtlCol="0" anchor="t"/>
          <a:lstStyle/>
          <a:p>
            <a:pPr marL="0" indent="0">
              <a:lnSpc>
                <a:spcPts val="8382"/>
              </a:lnSpc>
              <a:buNone/>
            </a:pPr>
            <a:r>
              <a:rPr lang="en-US" sz="6705" dirty="0">
                <a:solidFill>
                  <a:srgbClr val="F5F0F0"/>
                </a:solidFill>
                <a:latin typeface="Asar" pitchFamily="34" charset="0"/>
                <a:ea typeface="Asar" pitchFamily="34" charset="-122"/>
                <a:cs typeface="Asar" pitchFamily="34" charset="-120"/>
              </a:rPr>
              <a:t>BashaConnect</a:t>
            </a:r>
            <a:endParaRPr lang="en-US" sz="6705" dirty="0"/>
          </a:p>
        </p:txBody>
      </p:sp>
      <p:sp>
        <p:nvSpPr>
          <p:cNvPr id="6" name="Text 2"/>
          <p:cNvSpPr/>
          <p:nvPr/>
        </p:nvSpPr>
        <p:spPr>
          <a:xfrm>
            <a:off x="6350198" y="2552462"/>
            <a:ext cx="7416403" cy="1542574"/>
          </a:xfrm>
          <a:prstGeom prst="rect">
            <a:avLst/>
          </a:prstGeom>
          <a:noFill/>
          <a:ln/>
        </p:spPr>
        <p:txBody>
          <a:bodyPr wrap="squar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Tamil-English Speech Translator</a:t>
            </a:r>
            <a:endParaRPr lang="en-US" sz="4859" dirty="0"/>
          </a:p>
        </p:txBody>
      </p:sp>
      <p:sp>
        <p:nvSpPr>
          <p:cNvPr id="7" name="Text 3"/>
          <p:cNvSpPr/>
          <p:nvPr/>
        </p:nvSpPr>
        <p:spPr>
          <a:xfrm>
            <a:off x="6350198" y="4465201"/>
            <a:ext cx="7416403" cy="157924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This project aims to develop a website for seamless speech translation between Tamil and English. This will enable clear communication between people who may not speak the same language, bridging language barriers.</a:t>
            </a:r>
            <a:endParaRPr lang="en-US" sz="1944" dirty="0"/>
          </a:p>
        </p:txBody>
      </p:sp>
      <p:sp>
        <p:nvSpPr>
          <p:cNvPr id="8" name="Text 4"/>
          <p:cNvSpPr/>
          <p:nvPr/>
        </p:nvSpPr>
        <p:spPr>
          <a:xfrm>
            <a:off x="6350198" y="6322100"/>
            <a:ext cx="7416403"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Guha Pranav Yelchuru 22BCE1462
Parthan C 22BCE1053</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863798" y="1423392"/>
            <a:ext cx="12902803" cy="1542574"/>
          </a:xfrm>
          <a:prstGeom prst="rect">
            <a:avLst/>
          </a:prstGeom>
          <a:noFill/>
          <a:ln/>
        </p:spPr>
        <p:txBody>
          <a:bodyPr wrap="squar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Usage of NLP models and Hugging face transformers?</a:t>
            </a:r>
            <a:endParaRPr lang="en-US" sz="4859" dirty="0"/>
          </a:p>
        </p:txBody>
      </p:sp>
      <p:sp>
        <p:nvSpPr>
          <p:cNvPr id="5" name="Text 2"/>
          <p:cNvSpPr/>
          <p:nvPr/>
        </p:nvSpPr>
        <p:spPr>
          <a:xfrm>
            <a:off x="863798" y="3582948"/>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Economic Feasibility</a:t>
            </a:r>
            <a:endParaRPr lang="en-US" sz="2429" dirty="0"/>
          </a:p>
        </p:txBody>
      </p:sp>
      <p:sp>
        <p:nvSpPr>
          <p:cNvPr id="6" name="Text 3"/>
          <p:cNvSpPr/>
          <p:nvPr/>
        </p:nvSpPr>
        <p:spPr>
          <a:xfrm>
            <a:off x="863798" y="4215289"/>
            <a:ext cx="6150293" cy="197405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project has significant initial costs for hardware, software, and training data. However, potential revenue streams like subscriptions, enterprise solutions, and ads make it economically viable long-term. A detailed cost-benefit analysis shows the project is financially feasible.</a:t>
            </a:r>
            <a:endParaRPr lang="en-US" sz="1944" dirty="0"/>
          </a:p>
        </p:txBody>
      </p:sp>
      <p:sp>
        <p:nvSpPr>
          <p:cNvPr id="7" name="Text 4"/>
          <p:cNvSpPr/>
          <p:nvPr/>
        </p:nvSpPr>
        <p:spPr>
          <a:xfrm>
            <a:off x="7623929" y="3582948"/>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Operational Feasibility</a:t>
            </a:r>
            <a:endParaRPr lang="en-US" sz="2429" dirty="0"/>
          </a:p>
        </p:txBody>
      </p:sp>
      <p:sp>
        <p:nvSpPr>
          <p:cNvPr id="8" name="Text 5"/>
          <p:cNvSpPr/>
          <p:nvPr/>
        </p:nvSpPr>
        <p:spPr>
          <a:xfrm>
            <a:off x="7623929" y="4215289"/>
            <a:ext cx="6150293" cy="236886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organization has the capability to develop, deploy, and maintain the speech translator. Key requirements include skilled NLP and speech processing developers, support staff, and effective management structures. Training programs will keep the team up-to-date on the latest advancements.</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863798" y="1414224"/>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Market and Risks</a:t>
            </a:r>
            <a:endParaRPr lang="en-US" sz="4859" dirty="0"/>
          </a:p>
        </p:txBody>
      </p:sp>
      <p:sp>
        <p:nvSpPr>
          <p:cNvPr id="5" name="Text 2"/>
          <p:cNvSpPr/>
          <p:nvPr/>
        </p:nvSpPr>
        <p:spPr>
          <a:xfrm>
            <a:off x="863798" y="2802493"/>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Market Feasibility</a:t>
            </a:r>
            <a:endParaRPr lang="en-US" sz="2429" dirty="0"/>
          </a:p>
        </p:txBody>
      </p:sp>
      <p:sp>
        <p:nvSpPr>
          <p:cNvPr id="6" name="Text 3"/>
          <p:cNvSpPr/>
          <p:nvPr/>
        </p:nvSpPr>
        <p:spPr>
          <a:xfrm>
            <a:off x="863798" y="3434834"/>
            <a:ext cx="6150293" cy="3158490"/>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There is significant demand for a Tamil-English-Tamil speech translator in educational, business, and government settings where multilingual communication is crucial. Competitive analysis will identify existing solutions and highlight the unique value proposition of the contextual approach. Marketing will focus on the translator's accuracy, cultural sensitivity, and ease of use to appeal to users who require reliable and nuanced translations.</a:t>
            </a:r>
            <a:endParaRPr lang="en-US" sz="1944" dirty="0"/>
          </a:p>
        </p:txBody>
      </p:sp>
      <p:sp>
        <p:nvSpPr>
          <p:cNvPr id="7" name="Text 4"/>
          <p:cNvSpPr/>
          <p:nvPr/>
        </p:nvSpPr>
        <p:spPr>
          <a:xfrm>
            <a:off x="7623929" y="2802493"/>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Risk Analysis</a:t>
            </a:r>
            <a:endParaRPr lang="en-US" sz="2429" dirty="0"/>
          </a:p>
        </p:txBody>
      </p:sp>
      <p:sp>
        <p:nvSpPr>
          <p:cNvPr id="8" name="Text 5"/>
          <p:cNvSpPr/>
          <p:nvPr/>
        </p:nvSpPr>
        <p:spPr>
          <a:xfrm>
            <a:off x="7623929" y="3434834"/>
            <a:ext cx="6150293" cy="276367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Key risks include technical inaccuracies in speech recognition and translation, financial constraints, legal compliance, and operational challenges in coordinating the project team. Robust mitigation strategies will be developed, such as regular technical audits, legal reviews, and contingency planning, to effectively address these challenges.</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34093"/>
          </a:xfrm>
          <a:prstGeom prst="rect">
            <a:avLst/>
          </a:prstGeom>
          <a:solidFill>
            <a:srgbClr val="09151A">
              <a:alpha val="75000"/>
            </a:srgbClr>
          </a:solidFill>
          <a:ln/>
        </p:spPr>
      </p:sp>
      <p:sp>
        <p:nvSpPr>
          <p:cNvPr id="4" name="Text 1"/>
          <p:cNvSpPr/>
          <p:nvPr/>
        </p:nvSpPr>
        <p:spPr>
          <a:xfrm>
            <a:off x="781407" y="613886"/>
            <a:ext cx="6009084" cy="697706"/>
          </a:xfrm>
          <a:prstGeom prst="rect">
            <a:avLst/>
          </a:prstGeom>
          <a:noFill/>
          <a:ln/>
        </p:spPr>
        <p:txBody>
          <a:bodyPr wrap="none" rtlCol="0" anchor="t"/>
          <a:lstStyle/>
          <a:p>
            <a:pPr marL="0" indent="0">
              <a:lnSpc>
                <a:spcPts val="5494"/>
              </a:lnSpc>
              <a:buNone/>
            </a:pPr>
            <a:r>
              <a:rPr lang="en-US" sz="4395" dirty="0">
                <a:solidFill>
                  <a:srgbClr val="F5F0F0"/>
                </a:solidFill>
                <a:latin typeface="Asar" pitchFamily="34" charset="0"/>
                <a:ea typeface="Asar" pitchFamily="34" charset="-122"/>
                <a:cs typeface="Asar" pitchFamily="34" charset="-120"/>
              </a:rPr>
              <a:t>Prototype? Here you go…</a:t>
            </a:r>
            <a:endParaRPr lang="en-US" sz="4395" dirty="0"/>
          </a:p>
        </p:txBody>
      </p:sp>
      <p:pic>
        <p:nvPicPr>
          <p:cNvPr id="5" name="Image 1" descr="preencoded.png"/>
          <p:cNvPicPr>
            <a:picLocks noChangeAspect="1"/>
          </p:cNvPicPr>
          <p:nvPr/>
        </p:nvPicPr>
        <p:blipFill>
          <a:blip r:embed="rId4"/>
          <a:stretch>
            <a:fillRect/>
          </a:stretch>
        </p:blipFill>
        <p:spPr>
          <a:xfrm>
            <a:off x="781407" y="1758077"/>
            <a:ext cx="13067586" cy="65621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4347210" y="679371"/>
            <a:ext cx="5935861" cy="68708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998345" y="487323"/>
            <a:ext cx="4422219" cy="552688"/>
          </a:xfrm>
          <a:prstGeom prst="rect">
            <a:avLst/>
          </a:prstGeom>
          <a:noFill/>
          <a:ln/>
        </p:spPr>
        <p:txBody>
          <a:bodyPr wrap="none" rtlCol="0" anchor="t"/>
          <a:lstStyle/>
          <a:p>
            <a:pPr marL="0" indent="0">
              <a:lnSpc>
                <a:spcPts val="4353"/>
              </a:lnSpc>
              <a:buNone/>
            </a:pPr>
            <a:r>
              <a:rPr lang="en-US" sz="3482" dirty="0">
                <a:solidFill>
                  <a:srgbClr val="F5F0F0"/>
                </a:solidFill>
                <a:latin typeface="Asar" pitchFamily="34" charset="0"/>
                <a:ea typeface="Asar" pitchFamily="34" charset="-122"/>
                <a:cs typeface="Asar" pitchFamily="34" charset="-120"/>
              </a:rPr>
              <a:t>Testing!!</a:t>
            </a:r>
            <a:endParaRPr lang="en-US" sz="3482" dirty="0"/>
          </a:p>
        </p:txBody>
      </p:sp>
      <p:pic>
        <p:nvPicPr>
          <p:cNvPr id="5" name="Image 1" descr="preencoded.png"/>
          <p:cNvPicPr>
            <a:picLocks noChangeAspect="1"/>
          </p:cNvPicPr>
          <p:nvPr/>
        </p:nvPicPr>
        <p:blipFill>
          <a:blip r:embed="rId4"/>
          <a:stretch>
            <a:fillRect/>
          </a:stretch>
        </p:blipFill>
        <p:spPr>
          <a:xfrm>
            <a:off x="1998345" y="1305282"/>
            <a:ext cx="4297204" cy="3281601"/>
          </a:xfrm>
          <a:prstGeom prst="rect">
            <a:avLst/>
          </a:prstGeom>
        </p:spPr>
      </p:pic>
      <p:pic>
        <p:nvPicPr>
          <p:cNvPr id="6" name="Image 2" descr="preencoded.png"/>
          <p:cNvPicPr>
            <a:picLocks noChangeAspect="1"/>
          </p:cNvPicPr>
          <p:nvPr/>
        </p:nvPicPr>
        <p:blipFill>
          <a:blip r:embed="rId5"/>
          <a:stretch>
            <a:fillRect/>
          </a:stretch>
        </p:blipFill>
        <p:spPr>
          <a:xfrm>
            <a:off x="8227576" y="4785836"/>
            <a:ext cx="4404360" cy="29564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3798" y="1360051"/>
            <a:ext cx="7416403" cy="1542574"/>
          </a:xfrm>
          <a:prstGeom prst="rect">
            <a:avLst/>
          </a:prstGeom>
          <a:noFill/>
          <a:ln/>
        </p:spPr>
        <p:txBody>
          <a:bodyPr wrap="squar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User Manual: Speech Translation Website</a:t>
            </a:r>
            <a:endParaRPr lang="en-US" sz="4859" dirty="0"/>
          </a:p>
        </p:txBody>
      </p:sp>
      <p:sp>
        <p:nvSpPr>
          <p:cNvPr id="6" name="Text 2"/>
          <p:cNvSpPr/>
          <p:nvPr/>
        </p:nvSpPr>
        <p:spPr>
          <a:xfrm>
            <a:off x="863798" y="3272790"/>
            <a:ext cx="7416403" cy="157924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Our website features two containers for Tamil-English and English-Tamil translation. Simply upload an audio file, click "Translate," and view the transcribed and translated text. The translated audio file is also available for seamless communication.</a:t>
            </a:r>
            <a:endParaRPr lang="en-US" sz="1944" dirty="0"/>
          </a:p>
        </p:txBody>
      </p:sp>
      <p:sp>
        <p:nvSpPr>
          <p:cNvPr id="7" name="Text 3"/>
          <p:cNvSpPr/>
          <p:nvPr/>
        </p:nvSpPr>
        <p:spPr>
          <a:xfrm>
            <a:off x="863798" y="5129689"/>
            <a:ext cx="7416403" cy="394811"/>
          </a:xfrm>
          <a:prstGeom prst="rect">
            <a:avLst/>
          </a:prstGeom>
          <a:noFill/>
          <a:ln/>
        </p:spPr>
        <p:txBody>
          <a:bodyPr wrap="none" rtlCol="0" anchor="t"/>
          <a:lstStyle/>
          <a:p>
            <a:pPr marL="0" indent="0">
              <a:lnSpc>
                <a:spcPts val="3110"/>
              </a:lnSpc>
              <a:buNone/>
            </a:pPr>
            <a:endParaRPr lang="en-US" sz="1944" dirty="0"/>
          </a:p>
        </p:txBody>
      </p:sp>
      <p:sp>
        <p:nvSpPr>
          <p:cNvPr id="8" name="Text 4"/>
          <p:cNvSpPr/>
          <p:nvPr/>
        </p:nvSpPr>
        <p:spPr>
          <a:xfrm>
            <a:off x="863798" y="5802154"/>
            <a:ext cx="7416403" cy="394811"/>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Easy? Well yes, basic UI for a large target audience.</a:t>
            </a:r>
            <a:endParaRPr lang="en-US" sz="1944" dirty="0"/>
          </a:p>
        </p:txBody>
      </p:sp>
      <p:sp>
        <p:nvSpPr>
          <p:cNvPr id="9" name="Text 5"/>
          <p:cNvSpPr/>
          <p:nvPr/>
        </p:nvSpPr>
        <p:spPr>
          <a:xfrm>
            <a:off x="863798" y="6474619"/>
            <a:ext cx="7416403" cy="394811"/>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212651" y="233916"/>
            <a:ext cx="14236996" cy="7740503"/>
          </a:xfrm>
          <a:prstGeom prst="rect">
            <a:avLst/>
          </a:prstGeom>
          <a:noFill/>
          <a:ln/>
        </p:spPr>
        <p:txBody>
          <a:bodyPr wrap="none" rtlCol="0" anchor="t"/>
          <a:lstStyle/>
          <a:p>
            <a:pPr marL="0" indent="0">
              <a:lnSpc>
                <a:spcPts val="6074"/>
              </a:lnSpc>
              <a:buNone/>
            </a:pPr>
            <a:r>
              <a:rPr lang="en-US" sz="4859" dirty="0">
                <a:solidFill>
                  <a:schemeClr val="accent2">
                    <a:lumMod val="60000"/>
                    <a:lumOff val="40000"/>
                  </a:schemeClr>
                </a:solidFill>
                <a:latin typeface="Asar" pitchFamily="34" charset="0"/>
                <a:ea typeface="Asar" pitchFamily="34" charset="-122"/>
                <a:cs typeface="Asar" pitchFamily="34" charset="-120"/>
              </a:rPr>
              <a:t>Individual Reflections</a:t>
            </a:r>
          </a:p>
          <a:p>
            <a:pPr marL="0" indent="0">
              <a:lnSpc>
                <a:spcPts val="6074"/>
              </a:lnSpc>
              <a:buNone/>
            </a:pPr>
            <a:r>
              <a:rPr lang="en-US" sz="2000" dirty="0">
                <a:solidFill>
                  <a:srgbClr val="FFC000"/>
                </a:solidFill>
              </a:rPr>
              <a:t>Pranav: </a:t>
            </a:r>
            <a:r>
              <a:rPr lang="en-US" sz="2000" dirty="0">
                <a:solidFill>
                  <a:srgbClr val="FF0000"/>
                </a:solidFill>
              </a:rPr>
              <a:t>As a native Tamilian, I'm thrilled about the prospect of my language gaining greater reach and visibility through</a:t>
            </a:r>
            <a:br>
              <a:rPr lang="en-US" sz="2000" dirty="0">
                <a:solidFill>
                  <a:srgbClr val="FF0000"/>
                </a:solidFill>
              </a:rPr>
            </a:br>
            <a:r>
              <a:rPr lang="en-US" sz="2000" dirty="0">
                <a:solidFill>
                  <a:srgbClr val="FF0000"/>
                </a:solidFill>
              </a:rPr>
              <a:t> this translation tool. Tamil is a rich and vibrant language with a long and storied history, and I believe it deserves to be heard on the </a:t>
            </a:r>
            <a:br>
              <a:rPr lang="en-US" sz="2000" dirty="0">
                <a:solidFill>
                  <a:srgbClr val="FF0000"/>
                </a:solidFill>
              </a:rPr>
            </a:br>
            <a:r>
              <a:rPr lang="en-US" sz="2000" dirty="0">
                <a:solidFill>
                  <a:srgbClr val="FF0000"/>
                </a:solidFill>
              </a:rPr>
              <a:t>global stage. This service will make it easier for Tamil speakers to connect and communicate with those who don't share our linguistic </a:t>
            </a:r>
            <a:br>
              <a:rPr lang="en-US" sz="2000" dirty="0">
                <a:solidFill>
                  <a:srgbClr val="FF0000"/>
                </a:solidFill>
              </a:rPr>
            </a:br>
            <a:r>
              <a:rPr lang="en-US" sz="2000" dirty="0">
                <a:solidFill>
                  <a:srgbClr val="FF0000"/>
                </a:solidFill>
              </a:rPr>
              <a:t>heritage, opening up new avenues for cultural exchange, collaboration, and mutual understanding.</a:t>
            </a:r>
          </a:p>
          <a:p>
            <a:pPr marL="0" indent="0">
              <a:lnSpc>
                <a:spcPts val="6074"/>
              </a:lnSpc>
              <a:buNone/>
            </a:pPr>
            <a:r>
              <a:rPr lang="en-US" sz="2000" dirty="0">
                <a:solidFill>
                  <a:srgbClr val="FFC000"/>
                </a:solidFill>
              </a:rPr>
              <a:t>Parthan: </a:t>
            </a:r>
            <a:r>
              <a:rPr lang="en-US" sz="2000" dirty="0">
                <a:solidFill>
                  <a:srgbClr val="FF0000"/>
                </a:solidFill>
              </a:rPr>
              <a:t>As a Malayali student studying in Chennai, I'm incredibly excited about this speech translation tool. </a:t>
            </a:r>
            <a:br>
              <a:rPr lang="en-US" sz="2000" dirty="0">
                <a:solidFill>
                  <a:srgbClr val="FF0000"/>
                </a:solidFill>
              </a:rPr>
            </a:br>
            <a:r>
              <a:rPr lang="en-US" sz="2000" dirty="0">
                <a:solidFill>
                  <a:srgbClr val="FF0000"/>
                </a:solidFill>
              </a:rPr>
              <a:t>It will be invaluable in my daily life, allowing me to navigate the city and engage with my Tamil-speaking peers and professors with</a:t>
            </a:r>
            <a:br>
              <a:rPr lang="en-US" sz="2000" dirty="0">
                <a:solidFill>
                  <a:srgbClr val="FF0000"/>
                </a:solidFill>
              </a:rPr>
            </a:br>
            <a:r>
              <a:rPr lang="en-US" sz="2000" dirty="0">
                <a:solidFill>
                  <a:srgbClr val="FF0000"/>
                </a:solidFill>
              </a:rPr>
              <a:t>greater ease and confidence. I'm especially enthusiastic about the two-way translation capabilities, as it will facilitate meaningful </a:t>
            </a:r>
            <a:br>
              <a:rPr lang="en-US" sz="2000" dirty="0">
                <a:solidFill>
                  <a:srgbClr val="FF0000"/>
                </a:solidFill>
              </a:rPr>
            </a:br>
            <a:r>
              <a:rPr lang="en-US" sz="2000" dirty="0">
                <a:solidFill>
                  <a:srgbClr val="FF0000"/>
                </a:solidFill>
              </a:rPr>
              <a:t>dialogue and strengthen the bonds between our communities</a:t>
            </a:r>
            <a:r>
              <a:rPr lang="en-US" sz="4859" dirty="0">
                <a:solidFill>
                  <a:srgbClr val="FF0000"/>
                </a:solidFil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6970" y="1111210"/>
            <a:ext cx="5361503" cy="670084"/>
          </a:xfrm>
          <a:prstGeom prst="rect">
            <a:avLst/>
          </a:prstGeom>
          <a:noFill/>
          <a:ln/>
        </p:spPr>
        <p:txBody>
          <a:bodyPr wrap="none" rtlCol="0" anchor="t"/>
          <a:lstStyle/>
          <a:p>
            <a:pPr marL="0" indent="0">
              <a:lnSpc>
                <a:spcPts val="5277"/>
              </a:lnSpc>
              <a:buNone/>
            </a:pPr>
            <a:r>
              <a:rPr lang="en-US" sz="4222" dirty="0">
                <a:solidFill>
                  <a:srgbClr val="F5F0F0"/>
                </a:solidFill>
                <a:latin typeface="Asar" pitchFamily="34" charset="0"/>
                <a:ea typeface="Asar" pitchFamily="34" charset="-122"/>
                <a:cs typeface="Asar" pitchFamily="34" charset="-120"/>
              </a:rPr>
              <a:t>Problem Statement</a:t>
            </a:r>
            <a:endParaRPr lang="en-US" sz="4222" dirty="0"/>
          </a:p>
        </p:txBody>
      </p:sp>
      <p:sp>
        <p:nvSpPr>
          <p:cNvPr id="6" name="Text 2"/>
          <p:cNvSpPr/>
          <p:nvPr/>
        </p:nvSpPr>
        <p:spPr>
          <a:xfrm>
            <a:off x="6236970" y="2102882"/>
            <a:ext cx="7642860" cy="686038"/>
          </a:xfrm>
          <a:prstGeom prst="rect">
            <a:avLst/>
          </a:prstGeom>
          <a:noFill/>
          <a:ln/>
        </p:spPr>
        <p:txBody>
          <a:bodyPr wrap="square" rtlCol="0" anchor="t"/>
          <a:lstStyle/>
          <a:p>
            <a:pPr marL="0" indent="0">
              <a:lnSpc>
                <a:spcPts val="2702"/>
              </a:lnSpc>
              <a:buNone/>
            </a:pPr>
            <a:r>
              <a:rPr lang="en-US" sz="1689" dirty="0">
                <a:solidFill>
                  <a:srgbClr val="E2E6E9"/>
                </a:solidFill>
                <a:latin typeface="Asar" pitchFamily="34" charset="0"/>
                <a:ea typeface="Asar" pitchFamily="34" charset="-122"/>
                <a:cs typeface="Asar" pitchFamily="34" charset="-120"/>
              </a:rPr>
              <a:t>The challenge is to create a translator that can accurately capture the nuances of Tamil and English speech, preserving the meaning and emotion behind the words.</a:t>
            </a:r>
            <a:endParaRPr lang="en-US" sz="1689" dirty="0"/>
          </a:p>
        </p:txBody>
      </p:sp>
      <p:sp>
        <p:nvSpPr>
          <p:cNvPr id="7" name="Shape 3"/>
          <p:cNvSpPr/>
          <p:nvPr/>
        </p:nvSpPr>
        <p:spPr>
          <a:xfrm>
            <a:off x="6236970" y="3030141"/>
            <a:ext cx="3714274" cy="2279928"/>
          </a:xfrm>
          <a:prstGeom prst="roundRect">
            <a:avLst>
              <a:gd name="adj" fmla="val 3951"/>
            </a:avLst>
          </a:prstGeom>
          <a:solidFill>
            <a:srgbClr val="003180"/>
          </a:solidFill>
          <a:ln w="7620">
            <a:solidFill>
              <a:srgbClr val="194A99"/>
            </a:solidFill>
            <a:prstDash val="solid"/>
          </a:ln>
        </p:spPr>
      </p:sp>
      <p:sp>
        <p:nvSpPr>
          <p:cNvPr id="8" name="Text 4"/>
          <p:cNvSpPr/>
          <p:nvPr/>
        </p:nvSpPr>
        <p:spPr>
          <a:xfrm>
            <a:off x="6459022" y="3252192"/>
            <a:ext cx="2933224" cy="335161"/>
          </a:xfrm>
          <a:prstGeom prst="rect">
            <a:avLst/>
          </a:prstGeom>
          <a:noFill/>
          <a:ln/>
        </p:spPr>
        <p:txBody>
          <a:bodyPr wrap="none" rtlCol="0" anchor="t"/>
          <a:lstStyle/>
          <a:p>
            <a:pPr marL="0" indent="0">
              <a:lnSpc>
                <a:spcPts val="2639"/>
              </a:lnSpc>
              <a:buNone/>
            </a:pPr>
            <a:r>
              <a:rPr lang="en-US" sz="2111" dirty="0">
                <a:solidFill>
                  <a:srgbClr val="E2E6E9"/>
                </a:solidFill>
                <a:latin typeface="Asar" pitchFamily="34" charset="0"/>
                <a:ea typeface="Asar" pitchFamily="34" charset="-122"/>
                <a:cs typeface="Asar" pitchFamily="34" charset="-120"/>
              </a:rPr>
              <a:t>Contextual Understanding</a:t>
            </a:r>
            <a:endParaRPr lang="en-US" sz="2111" dirty="0"/>
          </a:p>
        </p:txBody>
      </p:sp>
      <p:sp>
        <p:nvSpPr>
          <p:cNvPr id="9" name="Text 5"/>
          <p:cNvSpPr/>
          <p:nvPr/>
        </p:nvSpPr>
        <p:spPr>
          <a:xfrm>
            <a:off x="6459022" y="3715941"/>
            <a:ext cx="3270171" cy="1372076"/>
          </a:xfrm>
          <a:prstGeom prst="rect">
            <a:avLst/>
          </a:prstGeom>
          <a:noFill/>
          <a:ln/>
        </p:spPr>
        <p:txBody>
          <a:bodyPr wrap="square" rtlCol="0" anchor="t"/>
          <a:lstStyle/>
          <a:p>
            <a:pPr marL="0" indent="0">
              <a:lnSpc>
                <a:spcPts val="2702"/>
              </a:lnSpc>
              <a:buNone/>
            </a:pPr>
            <a:r>
              <a:rPr lang="en-US" sz="1689" dirty="0">
                <a:solidFill>
                  <a:srgbClr val="E2E6E9"/>
                </a:solidFill>
                <a:latin typeface="Asar" pitchFamily="34" charset="0"/>
                <a:ea typeface="Asar" pitchFamily="34" charset="-122"/>
                <a:cs typeface="Asar" pitchFamily="34" charset="-120"/>
              </a:rPr>
              <a:t>The translator should be able to understand the context of the conversation and translate accordingly.</a:t>
            </a:r>
            <a:endParaRPr lang="en-US" sz="1689" dirty="0"/>
          </a:p>
        </p:txBody>
      </p:sp>
      <p:sp>
        <p:nvSpPr>
          <p:cNvPr id="10" name="Shape 6"/>
          <p:cNvSpPr/>
          <p:nvPr/>
        </p:nvSpPr>
        <p:spPr>
          <a:xfrm>
            <a:off x="10165675" y="3030141"/>
            <a:ext cx="3714274" cy="2279928"/>
          </a:xfrm>
          <a:prstGeom prst="roundRect">
            <a:avLst>
              <a:gd name="adj" fmla="val 3951"/>
            </a:avLst>
          </a:prstGeom>
          <a:solidFill>
            <a:srgbClr val="003180"/>
          </a:solidFill>
          <a:ln w="7620">
            <a:solidFill>
              <a:srgbClr val="194A99"/>
            </a:solidFill>
            <a:prstDash val="solid"/>
          </a:ln>
        </p:spPr>
      </p:sp>
      <p:sp>
        <p:nvSpPr>
          <p:cNvPr id="11" name="Text 7"/>
          <p:cNvSpPr/>
          <p:nvPr/>
        </p:nvSpPr>
        <p:spPr>
          <a:xfrm>
            <a:off x="10387727" y="3252192"/>
            <a:ext cx="2680692" cy="335161"/>
          </a:xfrm>
          <a:prstGeom prst="rect">
            <a:avLst/>
          </a:prstGeom>
          <a:noFill/>
          <a:ln/>
        </p:spPr>
        <p:txBody>
          <a:bodyPr wrap="none" rtlCol="0" anchor="t"/>
          <a:lstStyle/>
          <a:p>
            <a:pPr marL="0" indent="0">
              <a:lnSpc>
                <a:spcPts val="2639"/>
              </a:lnSpc>
              <a:buNone/>
            </a:pPr>
            <a:r>
              <a:rPr lang="en-US" sz="2111" dirty="0">
                <a:solidFill>
                  <a:srgbClr val="E2E6E9"/>
                </a:solidFill>
                <a:latin typeface="Asar" pitchFamily="34" charset="0"/>
                <a:ea typeface="Asar" pitchFamily="34" charset="-122"/>
                <a:cs typeface="Asar" pitchFamily="34" charset="-120"/>
              </a:rPr>
              <a:t>Semantic Accuracy</a:t>
            </a:r>
            <a:endParaRPr lang="en-US" sz="2111" dirty="0"/>
          </a:p>
        </p:txBody>
      </p:sp>
      <p:sp>
        <p:nvSpPr>
          <p:cNvPr id="12" name="Text 8"/>
          <p:cNvSpPr/>
          <p:nvPr/>
        </p:nvSpPr>
        <p:spPr>
          <a:xfrm>
            <a:off x="10387727" y="3715941"/>
            <a:ext cx="3270171" cy="1029057"/>
          </a:xfrm>
          <a:prstGeom prst="rect">
            <a:avLst/>
          </a:prstGeom>
          <a:noFill/>
          <a:ln/>
        </p:spPr>
        <p:txBody>
          <a:bodyPr wrap="square" rtlCol="0" anchor="t"/>
          <a:lstStyle/>
          <a:p>
            <a:pPr marL="0" indent="0">
              <a:lnSpc>
                <a:spcPts val="2702"/>
              </a:lnSpc>
              <a:buNone/>
            </a:pPr>
            <a:r>
              <a:rPr lang="en-US" sz="1689" dirty="0">
                <a:solidFill>
                  <a:srgbClr val="E2E6E9"/>
                </a:solidFill>
                <a:latin typeface="Asar" pitchFamily="34" charset="0"/>
                <a:ea typeface="Asar" pitchFamily="34" charset="-122"/>
                <a:cs typeface="Asar" pitchFamily="34" charset="-120"/>
              </a:rPr>
              <a:t>The translator should accurately capture the meaning of the words and phrases being spoken.</a:t>
            </a:r>
            <a:endParaRPr lang="en-US" sz="1689" dirty="0"/>
          </a:p>
        </p:txBody>
      </p:sp>
      <p:sp>
        <p:nvSpPr>
          <p:cNvPr id="13" name="Shape 9"/>
          <p:cNvSpPr/>
          <p:nvPr/>
        </p:nvSpPr>
        <p:spPr>
          <a:xfrm>
            <a:off x="6236970" y="5524500"/>
            <a:ext cx="7642860" cy="1593890"/>
          </a:xfrm>
          <a:prstGeom prst="roundRect">
            <a:avLst>
              <a:gd name="adj" fmla="val 5651"/>
            </a:avLst>
          </a:prstGeom>
          <a:solidFill>
            <a:srgbClr val="003180"/>
          </a:solidFill>
          <a:ln w="7620">
            <a:solidFill>
              <a:srgbClr val="194A99"/>
            </a:solidFill>
            <a:prstDash val="solid"/>
          </a:ln>
        </p:spPr>
      </p:sp>
      <p:sp>
        <p:nvSpPr>
          <p:cNvPr id="14" name="Text 10"/>
          <p:cNvSpPr/>
          <p:nvPr/>
        </p:nvSpPr>
        <p:spPr>
          <a:xfrm>
            <a:off x="6459022" y="5746552"/>
            <a:ext cx="2680692" cy="335161"/>
          </a:xfrm>
          <a:prstGeom prst="rect">
            <a:avLst/>
          </a:prstGeom>
          <a:noFill/>
          <a:ln/>
        </p:spPr>
        <p:txBody>
          <a:bodyPr wrap="none" rtlCol="0" anchor="t"/>
          <a:lstStyle/>
          <a:p>
            <a:pPr marL="0" indent="0">
              <a:lnSpc>
                <a:spcPts val="2639"/>
              </a:lnSpc>
              <a:buNone/>
            </a:pPr>
            <a:r>
              <a:rPr lang="en-US" sz="2111" dirty="0">
                <a:solidFill>
                  <a:srgbClr val="E2E6E9"/>
                </a:solidFill>
                <a:latin typeface="Asar" pitchFamily="34" charset="0"/>
                <a:ea typeface="Asar" pitchFamily="34" charset="-122"/>
                <a:cs typeface="Asar" pitchFamily="34" charset="-120"/>
              </a:rPr>
              <a:t>Emotional Nuance</a:t>
            </a:r>
            <a:endParaRPr lang="en-US" sz="2111" dirty="0"/>
          </a:p>
        </p:txBody>
      </p:sp>
      <p:sp>
        <p:nvSpPr>
          <p:cNvPr id="15" name="Text 11"/>
          <p:cNvSpPr/>
          <p:nvPr/>
        </p:nvSpPr>
        <p:spPr>
          <a:xfrm>
            <a:off x="6459022" y="6210300"/>
            <a:ext cx="7198757" cy="686038"/>
          </a:xfrm>
          <a:prstGeom prst="rect">
            <a:avLst/>
          </a:prstGeom>
          <a:noFill/>
          <a:ln/>
        </p:spPr>
        <p:txBody>
          <a:bodyPr wrap="square" rtlCol="0" anchor="t"/>
          <a:lstStyle/>
          <a:p>
            <a:pPr marL="0" indent="0">
              <a:lnSpc>
                <a:spcPts val="2702"/>
              </a:lnSpc>
              <a:buNone/>
            </a:pPr>
            <a:r>
              <a:rPr lang="en-US" sz="1689" dirty="0">
                <a:solidFill>
                  <a:srgbClr val="E2E6E9"/>
                </a:solidFill>
                <a:latin typeface="Asar" pitchFamily="34" charset="0"/>
                <a:ea typeface="Asar" pitchFamily="34" charset="-122"/>
                <a:cs typeface="Asar" pitchFamily="34" charset="-120"/>
              </a:rPr>
              <a:t>The translator should be able to convey the emotion behind the words, whether it be happiness, sadness, anger, or any other emotion.</a:t>
            </a:r>
            <a:endParaRPr lang="en-US" sz="168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948458" y="632103"/>
            <a:ext cx="7168277" cy="557927"/>
          </a:xfrm>
          <a:prstGeom prst="rect">
            <a:avLst/>
          </a:prstGeom>
          <a:noFill/>
          <a:ln/>
        </p:spPr>
        <p:txBody>
          <a:bodyPr wrap="none" rtlCol="0" anchor="t"/>
          <a:lstStyle/>
          <a:p>
            <a:pPr marL="0" indent="0">
              <a:lnSpc>
                <a:spcPts val="4394"/>
              </a:lnSpc>
              <a:buNone/>
            </a:pPr>
            <a:r>
              <a:rPr lang="en-US" sz="3515" dirty="0">
                <a:solidFill>
                  <a:srgbClr val="F5F0F0"/>
                </a:solidFill>
                <a:latin typeface="Asar" pitchFamily="34" charset="0"/>
                <a:ea typeface="Asar" pitchFamily="34" charset="-122"/>
                <a:cs typeface="Asar" pitchFamily="34" charset="-120"/>
              </a:rPr>
              <a:t>Lets us take you through our journey!!</a:t>
            </a:r>
            <a:endParaRPr lang="en-US" sz="3515" dirty="0"/>
          </a:p>
        </p:txBody>
      </p:sp>
      <p:sp>
        <p:nvSpPr>
          <p:cNvPr id="5" name="Shape 2"/>
          <p:cNvSpPr/>
          <p:nvPr/>
        </p:nvSpPr>
        <p:spPr>
          <a:xfrm>
            <a:off x="7114223" y="1747957"/>
            <a:ext cx="401717" cy="401717"/>
          </a:xfrm>
          <a:prstGeom prst="roundRect">
            <a:avLst>
              <a:gd name="adj" fmla="val 18668"/>
            </a:avLst>
          </a:prstGeom>
          <a:solidFill>
            <a:srgbClr val="003180"/>
          </a:solidFill>
          <a:ln w="7620">
            <a:solidFill>
              <a:srgbClr val="194A99"/>
            </a:solidFill>
            <a:prstDash val="solid"/>
          </a:ln>
        </p:spPr>
      </p:sp>
      <p:sp>
        <p:nvSpPr>
          <p:cNvPr id="6" name="Text 3"/>
          <p:cNvSpPr/>
          <p:nvPr/>
        </p:nvSpPr>
        <p:spPr>
          <a:xfrm>
            <a:off x="7253407" y="1814870"/>
            <a:ext cx="123230"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1</a:t>
            </a:r>
            <a:endParaRPr lang="en-US" sz="2109" dirty="0"/>
          </a:p>
        </p:txBody>
      </p:sp>
      <p:sp>
        <p:nvSpPr>
          <p:cNvPr id="7" name="Text 4"/>
          <p:cNvSpPr/>
          <p:nvPr/>
        </p:nvSpPr>
        <p:spPr>
          <a:xfrm>
            <a:off x="4101227" y="1725573"/>
            <a:ext cx="2231827" cy="278963"/>
          </a:xfrm>
          <a:prstGeom prst="rect">
            <a:avLst/>
          </a:prstGeom>
          <a:noFill/>
          <a:ln/>
        </p:spPr>
        <p:txBody>
          <a:bodyPr wrap="none" rtlCol="0" anchor="t"/>
          <a:lstStyle/>
          <a:p>
            <a:pPr marL="0" indent="0" algn="r">
              <a:lnSpc>
                <a:spcPts val="2197"/>
              </a:lnSpc>
              <a:buNone/>
            </a:pPr>
            <a:r>
              <a:rPr lang="en-US" sz="1757" dirty="0">
                <a:solidFill>
                  <a:srgbClr val="E2E6E9"/>
                </a:solidFill>
                <a:latin typeface="Asar" pitchFamily="34" charset="0"/>
                <a:ea typeface="Asar" pitchFamily="34" charset="-122"/>
                <a:cs typeface="Asar" pitchFamily="34" charset="-120"/>
              </a:rPr>
              <a:t>Feasibility Report</a:t>
            </a:r>
            <a:endParaRPr lang="en-US" sz="1757" dirty="0"/>
          </a:p>
        </p:txBody>
      </p:sp>
      <p:sp>
        <p:nvSpPr>
          <p:cNvPr id="8" name="Text 5"/>
          <p:cNvSpPr/>
          <p:nvPr/>
        </p:nvSpPr>
        <p:spPr>
          <a:xfrm>
            <a:off x="1948458" y="2111573"/>
            <a:ext cx="4384596" cy="857250"/>
          </a:xfrm>
          <a:prstGeom prst="rect">
            <a:avLst/>
          </a:prstGeom>
          <a:noFill/>
          <a:ln/>
        </p:spPr>
        <p:txBody>
          <a:bodyPr wrap="square" rtlCol="0" anchor="t"/>
          <a:lstStyle/>
          <a:p>
            <a:pPr marL="0" indent="0" algn="r">
              <a:lnSpc>
                <a:spcPts val="2249"/>
              </a:lnSpc>
              <a:buNone/>
            </a:pPr>
            <a:r>
              <a:rPr lang="en-US" sz="1406" dirty="0">
                <a:solidFill>
                  <a:srgbClr val="E2E6E9"/>
                </a:solidFill>
                <a:latin typeface="Asar" pitchFamily="34" charset="0"/>
                <a:ea typeface="Asar" pitchFamily="34" charset="-122"/>
                <a:cs typeface="Asar" pitchFamily="34" charset="-120"/>
              </a:rPr>
              <a:t>Assess the technical, economic, and operational feasibility of the Tamil-English-Tamil speech translator project. Identify potential challenges and risks.</a:t>
            </a:r>
            <a:endParaRPr lang="en-US" sz="1406" dirty="0"/>
          </a:p>
        </p:txBody>
      </p:sp>
      <p:sp>
        <p:nvSpPr>
          <p:cNvPr id="9" name="Shape 6"/>
          <p:cNvSpPr/>
          <p:nvPr/>
        </p:nvSpPr>
        <p:spPr>
          <a:xfrm>
            <a:off x="7114223" y="2640568"/>
            <a:ext cx="401717" cy="401717"/>
          </a:xfrm>
          <a:prstGeom prst="roundRect">
            <a:avLst>
              <a:gd name="adj" fmla="val 18668"/>
            </a:avLst>
          </a:prstGeom>
          <a:solidFill>
            <a:srgbClr val="003180"/>
          </a:solidFill>
          <a:ln w="7620">
            <a:solidFill>
              <a:srgbClr val="194A99"/>
            </a:solidFill>
            <a:prstDash val="solid"/>
          </a:ln>
        </p:spPr>
      </p:sp>
      <p:sp>
        <p:nvSpPr>
          <p:cNvPr id="10" name="Text 7"/>
          <p:cNvSpPr/>
          <p:nvPr/>
        </p:nvSpPr>
        <p:spPr>
          <a:xfrm>
            <a:off x="7239833" y="2707481"/>
            <a:ext cx="150495"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2</a:t>
            </a:r>
            <a:endParaRPr lang="en-US" sz="2109" dirty="0"/>
          </a:p>
        </p:txBody>
      </p:sp>
      <p:sp>
        <p:nvSpPr>
          <p:cNvPr id="11" name="Text 8"/>
          <p:cNvSpPr/>
          <p:nvPr/>
        </p:nvSpPr>
        <p:spPr>
          <a:xfrm>
            <a:off x="8297108" y="2618184"/>
            <a:ext cx="2231827" cy="278963"/>
          </a:xfrm>
          <a:prstGeom prst="rect">
            <a:avLst/>
          </a:prstGeom>
          <a:noFill/>
          <a:ln/>
        </p:spPr>
        <p:txBody>
          <a:bodyPr wrap="none" rtlCol="0" anchor="t"/>
          <a:lstStyle/>
          <a:p>
            <a:pPr marL="0" indent="0" algn="l">
              <a:lnSpc>
                <a:spcPts val="2197"/>
              </a:lnSpc>
              <a:buNone/>
            </a:pPr>
            <a:r>
              <a:rPr lang="en-US" sz="1757" dirty="0">
                <a:solidFill>
                  <a:srgbClr val="E2E6E9"/>
                </a:solidFill>
                <a:latin typeface="Asar" pitchFamily="34" charset="0"/>
                <a:ea typeface="Asar" pitchFamily="34" charset="-122"/>
                <a:cs typeface="Asar" pitchFamily="34" charset="-120"/>
              </a:rPr>
              <a:t>Design</a:t>
            </a:r>
            <a:endParaRPr lang="en-US" sz="1757" dirty="0"/>
          </a:p>
        </p:txBody>
      </p:sp>
      <p:sp>
        <p:nvSpPr>
          <p:cNvPr id="12" name="Text 9"/>
          <p:cNvSpPr/>
          <p:nvPr/>
        </p:nvSpPr>
        <p:spPr>
          <a:xfrm>
            <a:off x="8297108" y="3004185"/>
            <a:ext cx="4384715" cy="857250"/>
          </a:xfrm>
          <a:prstGeom prst="rect">
            <a:avLst/>
          </a:prstGeom>
          <a:noFill/>
          <a:ln/>
        </p:spPr>
        <p:txBody>
          <a:bodyPr wrap="square" rtlCol="0" anchor="t"/>
          <a:lstStyle/>
          <a:p>
            <a:pPr marL="0" indent="0" algn="l">
              <a:lnSpc>
                <a:spcPts val="2249"/>
              </a:lnSpc>
              <a:buNone/>
            </a:pPr>
            <a:r>
              <a:rPr lang="en-US" sz="1406" dirty="0">
                <a:solidFill>
                  <a:srgbClr val="E2E6E9"/>
                </a:solidFill>
                <a:latin typeface="Asar" pitchFamily="34" charset="0"/>
                <a:ea typeface="Asar" pitchFamily="34" charset="-122"/>
                <a:cs typeface="Asar" pitchFamily="34" charset="-120"/>
              </a:rPr>
              <a:t>Develop the overall system architecture and key components, including the text-to-speech, translation, and speech-to-text modules.</a:t>
            </a:r>
            <a:endParaRPr lang="en-US" sz="1406" dirty="0"/>
          </a:p>
        </p:txBody>
      </p:sp>
      <p:sp>
        <p:nvSpPr>
          <p:cNvPr id="13" name="Shape 10"/>
          <p:cNvSpPr/>
          <p:nvPr/>
        </p:nvSpPr>
        <p:spPr>
          <a:xfrm>
            <a:off x="7114223" y="3529846"/>
            <a:ext cx="401717" cy="401717"/>
          </a:xfrm>
          <a:prstGeom prst="roundRect">
            <a:avLst>
              <a:gd name="adj" fmla="val 18668"/>
            </a:avLst>
          </a:prstGeom>
          <a:solidFill>
            <a:srgbClr val="003180"/>
          </a:solidFill>
          <a:ln w="7620">
            <a:solidFill>
              <a:srgbClr val="194A99"/>
            </a:solidFill>
            <a:prstDash val="solid"/>
          </a:ln>
        </p:spPr>
      </p:sp>
      <p:sp>
        <p:nvSpPr>
          <p:cNvPr id="14" name="Text 11"/>
          <p:cNvSpPr/>
          <p:nvPr/>
        </p:nvSpPr>
        <p:spPr>
          <a:xfrm>
            <a:off x="7240429" y="3596759"/>
            <a:ext cx="149185"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3</a:t>
            </a:r>
            <a:endParaRPr lang="en-US" sz="2109" dirty="0"/>
          </a:p>
        </p:txBody>
      </p:sp>
      <p:sp>
        <p:nvSpPr>
          <p:cNvPr id="15" name="Text 12"/>
          <p:cNvSpPr/>
          <p:nvPr/>
        </p:nvSpPr>
        <p:spPr>
          <a:xfrm>
            <a:off x="4101227" y="3507462"/>
            <a:ext cx="2231827" cy="278963"/>
          </a:xfrm>
          <a:prstGeom prst="rect">
            <a:avLst/>
          </a:prstGeom>
          <a:noFill/>
          <a:ln/>
        </p:spPr>
        <p:txBody>
          <a:bodyPr wrap="none" rtlCol="0" anchor="t"/>
          <a:lstStyle/>
          <a:p>
            <a:pPr marL="0" indent="0" algn="r">
              <a:lnSpc>
                <a:spcPts val="2197"/>
              </a:lnSpc>
              <a:buNone/>
            </a:pPr>
            <a:r>
              <a:rPr lang="en-US" sz="1757" dirty="0">
                <a:solidFill>
                  <a:srgbClr val="E2E6E9"/>
                </a:solidFill>
                <a:latin typeface="Asar" pitchFamily="34" charset="0"/>
                <a:ea typeface="Asar" pitchFamily="34" charset="-122"/>
                <a:cs typeface="Asar" pitchFamily="34" charset="-120"/>
              </a:rPr>
              <a:t>Prototype</a:t>
            </a:r>
            <a:endParaRPr lang="en-US" sz="1757" dirty="0"/>
          </a:p>
        </p:txBody>
      </p:sp>
      <p:sp>
        <p:nvSpPr>
          <p:cNvPr id="16" name="Text 13"/>
          <p:cNvSpPr/>
          <p:nvPr/>
        </p:nvSpPr>
        <p:spPr>
          <a:xfrm>
            <a:off x="1948458" y="3893463"/>
            <a:ext cx="4384596" cy="857250"/>
          </a:xfrm>
          <a:prstGeom prst="rect">
            <a:avLst/>
          </a:prstGeom>
          <a:noFill/>
          <a:ln/>
        </p:spPr>
        <p:txBody>
          <a:bodyPr wrap="square" rtlCol="0" anchor="t"/>
          <a:lstStyle/>
          <a:p>
            <a:pPr marL="0" indent="0" algn="r">
              <a:lnSpc>
                <a:spcPts val="2249"/>
              </a:lnSpc>
              <a:buNone/>
            </a:pPr>
            <a:r>
              <a:rPr lang="en-US" sz="1406" dirty="0">
                <a:solidFill>
                  <a:srgbClr val="E2E6E9"/>
                </a:solidFill>
                <a:latin typeface="Asar" pitchFamily="34" charset="0"/>
                <a:ea typeface="Asar" pitchFamily="34" charset="-122"/>
                <a:cs typeface="Asar" pitchFamily="34" charset="-120"/>
              </a:rPr>
              <a:t>Implement a basic prototype that can translate a few common everyday phrases between Tamil and English, in both directions.</a:t>
            </a:r>
            <a:endParaRPr lang="en-US" sz="1406" dirty="0"/>
          </a:p>
        </p:txBody>
      </p:sp>
      <p:sp>
        <p:nvSpPr>
          <p:cNvPr id="17" name="Shape 14"/>
          <p:cNvSpPr/>
          <p:nvPr/>
        </p:nvSpPr>
        <p:spPr>
          <a:xfrm>
            <a:off x="7114223" y="4419243"/>
            <a:ext cx="401717" cy="401717"/>
          </a:xfrm>
          <a:prstGeom prst="roundRect">
            <a:avLst>
              <a:gd name="adj" fmla="val 18668"/>
            </a:avLst>
          </a:prstGeom>
          <a:solidFill>
            <a:srgbClr val="003180"/>
          </a:solidFill>
          <a:ln w="7620">
            <a:solidFill>
              <a:srgbClr val="194A99"/>
            </a:solidFill>
            <a:prstDash val="solid"/>
          </a:ln>
        </p:spPr>
      </p:sp>
      <p:sp>
        <p:nvSpPr>
          <p:cNvPr id="18" name="Text 15"/>
          <p:cNvSpPr/>
          <p:nvPr/>
        </p:nvSpPr>
        <p:spPr>
          <a:xfrm>
            <a:off x="7240310" y="4486156"/>
            <a:ext cx="149423"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4</a:t>
            </a:r>
            <a:endParaRPr lang="en-US" sz="2109" dirty="0"/>
          </a:p>
        </p:txBody>
      </p:sp>
      <p:sp>
        <p:nvSpPr>
          <p:cNvPr id="19" name="Text 16"/>
          <p:cNvSpPr/>
          <p:nvPr/>
        </p:nvSpPr>
        <p:spPr>
          <a:xfrm>
            <a:off x="8297108" y="4396859"/>
            <a:ext cx="2231827" cy="278963"/>
          </a:xfrm>
          <a:prstGeom prst="rect">
            <a:avLst/>
          </a:prstGeom>
          <a:noFill/>
          <a:ln/>
        </p:spPr>
        <p:txBody>
          <a:bodyPr wrap="none" rtlCol="0" anchor="t"/>
          <a:lstStyle/>
          <a:p>
            <a:pPr marL="0" indent="0" algn="l">
              <a:lnSpc>
                <a:spcPts val="2197"/>
              </a:lnSpc>
              <a:buNone/>
            </a:pPr>
            <a:r>
              <a:rPr lang="en-US" sz="1757" dirty="0">
                <a:solidFill>
                  <a:srgbClr val="E2E6E9"/>
                </a:solidFill>
                <a:latin typeface="Asar" pitchFamily="34" charset="0"/>
                <a:ea typeface="Asar" pitchFamily="34" charset="-122"/>
                <a:cs typeface="Asar" pitchFamily="34" charset="-120"/>
              </a:rPr>
              <a:t>Testing</a:t>
            </a:r>
            <a:endParaRPr lang="en-US" sz="1757" dirty="0"/>
          </a:p>
        </p:txBody>
      </p:sp>
      <p:sp>
        <p:nvSpPr>
          <p:cNvPr id="20" name="Text 17"/>
          <p:cNvSpPr/>
          <p:nvPr/>
        </p:nvSpPr>
        <p:spPr>
          <a:xfrm>
            <a:off x="8297108" y="4782860"/>
            <a:ext cx="4384715" cy="857250"/>
          </a:xfrm>
          <a:prstGeom prst="rect">
            <a:avLst/>
          </a:prstGeom>
          <a:noFill/>
          <a:ln/>
        </p:spPr>
        <p:txBody>
          <a:bodyPr wrap="square" rtlCol="0" anchor="t"/>
          <a:lstStyle/>
          <a:p>
            <a:pPr marL="0" indent="0" algn="l">
              <a:lnSpc>
                <a:spcPts val="2249"/>
              </a:lnSpc>
              <a:buNone/>
            </a:pPr>
            <a:r>
              <a:rPr lang="en-US" sz="1406" dirty="0">
                <a:solidFill>
                  <a:srgbClr val="E2E6E9"/>
                </a:solidFill>
                <a:latin typeface="Asar" pitchFamily="34" charset="0"/>
                <a:ea typeface="Asar" pitchFamily="34" charset="-122"/>
                <a:cs typeface="Asar" pitchFamily="34" charset="-120"/>
              </a:rPr>
              <a:t>Create a comprehensive testing plan to validate the accuracy, reliability, and usability of the speech translator system.</a:t>
            </a:r>
            <a:endParaRPr lang="en-US" sz="1406" dirty="0"/>
          </a:p>
        </p:txBody>
      </p:sp>
      <p:sp>
        <p:nvSpPr>
          <p:cNvPr id="21" name="Shape 18"/>
          <p:cNvSpPr/>
          <p:nvPr/>
        </p:nvSpPr>
        <p:spPr>
          <a:xfrm>
            <a:off x="7114223" y="5308640"/>
            <a:ext cx="401717" cy="401717"/>
          </a:xfrm>
          <a:prstGeom prst="roundRect">
            <a:avLst>
              <a:gd name="adj" fmla="val 18668"/>
            </a:avLst>
          </a:prstGeom>
          <a:solidFill>
            <a:srgbClr val="003180"/>
          </a:solidFill>
          <a:ln w="7620">
            <a:solidFill>
              <a:srgbClr val="194A99"/>
            </a:solidFill>
            <a:prstDash val="solid"/>
          </a:ln>
        </p:spPr>
      </p:sp>
      <p:sp>
        <p:nvSpPr>
          <p:cNvPr id="22" name="Text 19"/>
          <p:cNvSpPr/>
          <p:nvPr/>
        </p:nvSpPr>
        <p:spPr>
          <a:xfrm>
            <a:off x="7241381" y="5375553"/>
            <a:ext cx="147280"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5</a:t>
            </a:r>
            <a:endParaRPr lang="en-US" sz="2109" dirty="0"/>
          </a:p>
        </p:txBody>
      </p:sp>
      <p:sp>
        <p:nvSpPr>
          <p:cNvPr id="23" name="Text 20"/>
          <p:cNvSpPr/>
          <p:nvPr/>
        </p:nvSpPr>
        <p:spPr>
          <a:xfrm>
            <a:off x="4101227" y="5286256"/>
            <a:ext cx="2231827" cy="278963"/>
          </a:xfrm>
          <a:prstGeom prst="rect">
            <a:avLst/>
          </a:prstGeom>
          <a:noFill/>
          <a:ln/>
        </p:spPr>
        <p:txBody>
          <a:bodyPr wrap="none" rtlCol="0" anchor="t"/>
          <a:lstStyle/>
          <a:p>
            <a:pPr marL="0" indent="0" algn="r">
              <a:lnSpc>
                <a:spcPts val="2197"/>
              </a:lnSpc>
              <a:buNone/>
            </a:pPr>
            <a:r>
              <a:rPr lang="en-US" sz="1757" dirty="0">
                <a:solidFill>
                  <a:srgbClr val="E2E6E9"/>
                </a:solidFill>
                <a:latin typeface="Asar" pitchFamily="34" charset="0"/>
                <a:ea typeface="Asar" pitchFamily="34" charset="-122"/>
                <a:cs typeface="Asar" pitchFamily="34" charset="-120"/>
              </a:rPr>
              <a:t>User Manual</a:t>
            </a:r>
            <a:endParaRPr lang="en-US" sz="1757" dirty="0"/>
          </a:p>
        </p:txBody>
      </p:sp>
      <p:sp>
        <p:nvSpPr>
          <p:cNvPr id="24" name="Text 21"/>
          <p:cNvSpPr/>
          <p:nvPr/>
        </p:nvSpPr>
        <p:spPr>
          <a:xfrm>
            <a:off x="1948458" y="5672257"/>
            <a:ext cx="4384596" cy="857250"/>
          </a:xfrm>
          <a:prstGeom prst="rect">
            <a:avLst/>
          </a:prstGeom>
          <a:noFill/>
          <a:ln/>
        </p:spPr>
        <p:txBody>
          <a:bodyPr wrap="square" rtlCol="0" anchor="t"/>
          <a:lstStyle/>
          <a:p>
            <a:pPr marL="0" indent="0" algn="r">
              <a:lnSpc>
                <a:spcPts val="2249"/>
              </a:lnSpc>
              <a:buNone/>
            </a:pPr>
            <a:r>
              <a:rPr lang="en-US" sz="1406" dirty="0">
                <a:solidFill>
                  <a:srgbClr val="E2E6E9"/>
                </a:solidFill>
                <a:latin typeface="Asar" pitchFamily="34" charset="0"/>
                <a:ea typeface="Asar" pitchFamily="34" charset="-122"/>
                <a:cs typeface="Asar" pitchFamily="34" charset="-120"/>
              </a:rPr>
              <a:t>Prepare clear and concise documentation to guide users on how to effectively utilize the Tamil-English-Tamil speech translator.</a:t>
            </a:r>
            <a:endParaRPr lang="en-US" sz="1406" dirty="0"/>
          </a:p>
        </p:txBody>
      </p:sp>
      <p:sp>
        <p:nvSpPr>
          <p:cNvPr id="25" name="Shape 22"/>
          <p:cNvSpPr/>
          <p:nvPr/>
        </p:nvSpPr>
        <p:spPr>
          <a:xfrm>
            <a:off x="7114223" y="6198037"/>
            <a:ext cx="401717" cy="401717"/>
          </a:xfrm>
          <a:prstGeom prst="roundRect">
            <a:avLst>
              <a:gd name="adj" fmla="val 18668"/>
            </a:avLst>
          </a:prstGeom>
          <a:solidFill>
            <a:srgbClr val="003180"/>
          </a:solidFill>
          <a:ln w="7620">
            <a:solidFill>
              <a:srgbClr val="194A99"/>
            </a:solidFill>
            <a:prstDash val="solid"/>
          </a:ln>
        </p:spPr>
      </p:sp>
      <p:sp>
        <p:nvSpPr>
          <p:cNvPr id="26" name="Text 23"/>
          <p:cNvSpPr/>
          <p:nvPr/>
        </p:nvSpPr>
        <p:spPr>
          <a:xfrm>
            <a:off x="7236738" y="6264950"/>
            <a:ext cx="156686" cy="267772"/>
          </a:xfrm>
          <a:prstGeom prst="rect">
            <a:avLst/>
          </a:prstGeom>
          <a:noFill/>
          <a:ln/>
        </p:spPr>
        <p:txBody>
          <a:bodyPr wrap="none" rtlCol="0" anchor="t"/>
          <a:lstStyle/>
          <a:p>
            <a:pPr marL="0" indent="0" algn="ctr">
              <a:lnSpc>
                <a:spcPts val="2109"/>
              </a:lnSpc>
              <a:buNone/>
            </a:pPr>
            <a:r>
              <a:rPr lang="en-US" sz="2109" dirty="0">
                <a:solidFill>
                  <a:srgbClr val="E2E6E9"/>
                </a:solidFill>
                <a:latin typeface="Asar" pitchFamily="34" charset="0"/>
                <a:ea typeface="Asar" pitchFamily="34" charset="-122"/>
                <a:cs typeface="Asar" pitchFamily="34" charset="-120"/>
              </a:rPr>
              <a:t>6</a:t>
            </a:r>
            <a:endParaRPr lang="en-US" sz="2109" dirty="0"/>
          </a:p>
        </p:txBody>
      </p:sp>
      <p:sp>
        <p:nvSpPr>
          <p:cNvPr id="27" name="Text 24"/>
          <p:cNvSpPr/>
          <p:nvPr/>
        </p:nvSpPr>
        <p:spPr>
          <a:xfrm>
            <a:off x="8297108" y="6175653"/>
            <a:ext cx="2231827" cy="278963"/>
          </a:xfrm>
          <a:prstGeom prst="rect">
            <a:avLst/>
          </a:prstGeom>
          <a:noFill/>
          <a:ln/>
        </p:spPr>
        <p:txBody>
          <a:bodyPr wrap="none" rtlCol="0" anchor="t"/>
          <a:lstStyle/>
          <a:p>
            <a:pPr marL="0" indent="0" algn="l">
              <a:lnSpc>
                <a:spcPts val="2197"/>
              </a:lnSpc>
              <a:buNone/>
            </a:pPr>
            <a:r>
              <a:rPr lang="en-US" sz="1757" dirty="0">
                <a:solidFill>
                  <a:srgbClr val="E2E6E9"/>
                </a:solidFill>
                <a:latin typeface="Asar" pitchFamily="34" charset="0"/>
                <a:ea typeface="Asar" pitchFamily="34" charset="-122"/>
                <a:cs typeface="Asar" pitchFamily="34" charset="-120"/>
              </a:rPr>
              <a:t>Individual Reflection</a:t>
            </a:r>
            <a:endParaRPr lang="en-US" sz="1757" dirty="0"/>
          </a:p>
        </p:txBody>
      </p:sp>
      <p:sp>
        <p:nvSpPr>
          <p:cNvPr id="28" name="Text 25"/>
          <p:cNvSpPr/>
          <p:nvPr/>
        </p:nvSpPr>
        <p:spPr>
          <a:xfrm>
            <a:off x="8297108" y="6561653"/>
            <a:ext cx="4384715" cy="857250"/>
          </a:xfrm>
          <a:prstGeom prst="rect">
            <a:avLst/>
          </a:prstGeom>
          <a:noFill/>
          <a:ln/>
        </p:spPr>
        <p:txBody>
          <a:bodyPr wrap="square" rtlCol="0" anchor="t"/>
          <a:lstStyle/>
          <a:p>
            <a:pPr marL="0" indent="0" algn="l">
              <a:lnSpc>
                <a:spcPts val="2249"/>
              </a:lnSpc>
              <a:buNone/>
            </a:pPr>
            <a:r>
              <a:rPr lang="en-US" sz="1406" dirty="0">
                <a:solidFill>
                  <a:srgbClr val="E2E6E9"/>
                </a:solidFill>
                <a:latin typeface="Asar" pitchFamily="34" charset="0"/>
                <a:ea typeface="Asar" pitchFamily="34" charset="-122"/>
                <a:cs typeface="Asar" pitchFamily="34" charset="-120"/>
              </a:rPr>
              <a:t>Reflect on the key skills and experiences gained through this project, and how they will be valuable for your future career.</a:t>
            </a:r>
            <a:endParaRPr lang="en-US" sz="140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863798" y="1218248"/>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Technical Feasibility</a:t>
            </a:r>
            <a:endParaRPr lang="en-US" sz="4859" dirty="0"/>
          </a:p>
        </p:txBody>
      </p:sp>
      <p:sp>
        <p:nvSpPr>
          <p:cNvPr id="5" name="Text 2"/>
          <p:cNvSpPr/>
          <p:nvPr/>
        </p:nvSpPr>
        <p:spPr>
          <a:xfrm>
            <a:off x="863798" y="2483168"/>
            <a:ext cx="12902803"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Developing a Tamil-English-Tamil speech translator is technically feasible, thanks to advances in natural language processing (NLP) and speech recognition.</a:t>
            </a:r>
            <a:endParaRPr lang="en-US" sz="1944" dirty="0"/>
          </a:p>
        </p:txBody>
      </p:sp>
      <p:sp>
        <p:nvSpPr>
          <p:cNvPr id="6" name="Text 3"/>
          <p:cNvSpPr/>
          <p:nvPr/>
        </p:nvSpPr>
        <p:spPr>
          <a:xfrm>
            <a:off x="863798" y="3797260"/>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Language Models</a:t>
            </a:r>
            <a:endParaRPr lang="en-US" sz="2429" dirty="0"/>
          </a:p>
        </p:txBody>
      </p:sp>
      <p:sp>
        <p:nvSpPr>
          <p:cNvPr id="7" name="Text 4"/>
          <p:cNvSpPr/>
          <p:nvPr/>
        </p:nvSpPr>
        <p:spPr>
          <a:xfrm>
            <a:off x="863798" y="4429601"/>
            <a:ext cx="3898940" cy="157924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Pre-trained language models like GPT-3 can be leveraged to understand and translate both languages.</a:t>
            </a:r>
            <a:endParaRPr lang="en-US" sz="1944" dirty="0"/>
          </a:p>
        </p:txBody>
      </p:sp>
      <p:sp>
        <p:nvSpPr>
          <p:cNvPr id="8" name="Text 5"/>
          <p:cNvSpPr/>
          <p:nvPr/>
        </p:nvSpPr>
        <p:spPr>
          <a:xfrm>
            <a:off x="5372576" y="3797260"/>
            <a:ext cx="3085386" cy="385524"/>
          </a:xfrm>
          <a:prstGeom prst="rect">
            <a:avLst/>
          </a:prstGeom>
          <a:noFill/>
          <a:ln/>
        </p:spPr>
        <p:txBody>
          <a:bodyPr wrap="non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Translation APIs</a:t>
            </a:r>
            <a:endParaRPr lang="en-US" sz="2429" dirty="0"/>
          </a:p>
        </p:txBody>
      </p:sp>
      <p:sp>
        <p:nvSpPr>
          <p:cNvPr id="9" name="Text 6"/>
          <p:cNvSpPr/>
          <p:nvPr/>
        </p:nvSpPr>
        <p:spPr>
          <a:xfrm>
            <a:off x="5372576" y="4429601"/>
            <a:ext cx="3898940" cy="157924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Google Cloud Translation, Microsoft Azure Translator, and other translation APIs can be integrated for efficient and accurate translation.</a:t>
            </a:r>
            <a:endParaRPr lang="en-US" sz="1944" dirty="0"/>
          </a:p>
        </p:txBody>
      </p:sp>
      <p:sp>
        <p:nvSpPr>
          <p:cNvPr id="10" name="Text 7"/>
          <p:cNvSpPr/>
          <p:nvPr/>
        </p:nvSpPr>
        <p:spPr>
          <a:xfrm>
            <a:off x="9881354" y="3797260"/>
            <a:ext cx="3898940" cy="771049"/>
          </a:xfrm>
          <a:prstGeom prst="rect">
            <a:avLst/>
          </a:prstGeom>
          <a:noFill/>
          <a:ln/>
        </p:spPr>
        <p:txBody>
          <a:bodyPr wrap="square" rtlCol="0" anchor="t"/>
          <a:lstStyle/>
          <a:p>
            <a:pPr marL="0" indent="0">
              <a:lnSpc>
                <a:spcPts val="3037"/>
              </a:lnSpc>
              <a:buNone/>
            </a:pPr>
            <a:r>
              <a:rPr lang="en-US" sz="2429" dirty="0">
                <a:solidFill>
                  <a:srgbClr val="F5F0F0"/>
                </a:solidFill>
                <a:latin typeface="Asar" pitchFamily="34" charset="0"/>
                <a:ea typeface="Asar" pitchFamily="34" charset="-122"/>
                <a:cs typeface="Asar" pitchFamily="34" charset="-120"/>
              </a:rPr>
              <a:t>Speech Recognition and Synthesis</a:t>
            </a:r>
            <a:endParaRPr lang="en-US" sz="2429" dirty="0"/>
          </a:p>
        </p:txBody>
      </p:sp>
      <p:sp>
        <p:nvSpPr>
          <p:cNvPr id="11" name="Text 8"/>
          <p:cNvSpPr/>
          <p:nvPr/>
        </p:nvSpPr>
        <p:spPr>
          <a:xfrm>
            <a:off x="9881354" y="4815126"/>
            <a:ext cx="3898940" cy="1974056"/>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APIs like Google Cloud Speech-to-Text and Text-to-Speech can convert speech to text and vice versa, enabling a smooth speech-to-speech translation experience.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685098"/>
          </a:xfrm>
          <a:prstGeom prst="rect">
            <a:avLst/>
          </a:prstGeom>
        </p:spPr>
      </p:pic>
      <p:sp>
        <p:nvSpPr>
          <p:cNvPr id="5" name="Text 1"/>
          <p:cNvSpPr/>
          <p:nvPr/>
        </p:nvSpPr>
        <p:spPr>
          <a:xfrm>
            <a:off x="858679" y="3447931"/>
            <a:ext cx="5370195" cy="671155"/>
          </a:xfrm>
          <a:prstGeom prst="rect">
            <a:avLst/>
          </a:prstGeom>
          <a:noFill/>
          <a:ln/>
        </p:spPr>
        <p:txBody>
          <a:bodyPr wrap="none" rtlCol="0" anchor="t"/>
          <a:lstStyle/>
          <a:p>
            <a:pPr marL="0" indent="0">
              <a:lnSpc>
                <a:spcPts val="5286"/>
              </a:lnSpc>
              <a:buNone/>
            </a:pPr>
            <a:r>
              <a:rPr lang="en-US" sz="4229" dirty="0">
                <a:solidFill>
                  <a:srgbClr val="F5F0F0"/>
                </a:solidFill>
                <a:latin typeface="Asar" pitchFamily="34" charset="0"/>
                <a:ea typeface="Asar" pitchFamily="34" charset="-122"/>
                <a:cs typeface="Asar" pitchFamily="34" charset="-120"/>
              </a:rPr>
              <a:t>Project Modules</a:t>
            </a:r>
            <a:endParaRPr lang="en-US" sz="4229" dirty="0"/>
          </a:p>
        </p:txBody>
      </p:sp>
      <p:sp>
        <p:nvSpPr>
          <p:cNvPr id="6" name="Text 2"/>
          <p:cNvSpPr/>
          <p:nvPr/>
        </p:nvSpPr>
        <p:spPr>
          <a:xfrm>
            <a:off x="858679" y="4441269"/>
            <a:ext cx="12912923" cy="343614"/>
          </a:xfrm>
          <a:prstGeom prst="rect">
            <a:avLst/>
          </a:prstGeom>
          <a:noFill/>
          <a:ln/>
        </p:spPr>
        <p:txBody>
          <a:bodyPr wrap="none" rtlCol="0" anchor="t"/>
          <a:lstStyle/>
          <a:p>
            <a:pPr marL="0" indent="0">
              <a:lnSpc>
                <a:spcPts val="2706"/>
              </a:lnSpc>
              <a:buNone/>
            </a:pPr>
            <a:r>
              <a:rPr lang="en-US" sz="1691" dirty="0">
                <a:solidFill>
                  <a:srgbClr val="E2E6E9"/>
                </a:solidFill>
                <a:latin typeface="Asar" pitchFamily="34" charset="0"/>
                <a:ea typeface="Asar" pitchFamily="34" charset="-122"/>
                <a:cs typeface="Asar" pitchFamily="34" charset="-120"/>
              </a:rPr>
              <a:t>The project will be built with two key modules, each with specific functionalities.</a:t>
            </a:r>
            <a:endParaRPr lang="en-US" sz="1691" dirty="0"/>
          </a:p>
        </p:txBody>
      </p:sp>
      <p:sp>
        <p:nvSpPr>
          <p:cNvPr id="7" name="Shape 3"/>
          <p:cNvSpPr/>
          <p:nvPr/>
        </p:nvSpPr>
        <p:spPr>
          <a:xfrm>
            <a:off x="3791545" y="5107007"/>
            <a:ext cx="483275" cy="483275"/>
          </a:xfrm>
          <a:prstGeom prst="roundRect">
            <a:avLst>
              <a:gd name="adj" fmla="val 18668"/>
            </a:avLst>
          </a:prstGeom>
          <a:solidFill>
            <a:srgbClr val="003180"/>
          </a:solidFill>
          <a:ln w="7620">
            <a:solidFill>
              <a:srgbClr val="194A99"/>
            </a:solidFill>
            <a:prstDash val="solid"/>
          </a:ln>
        </p:spPr>
      </p:sp>
      <p:sp>
        <p:nvSpPr>
          <p:cNvPr id="8" name="Text 4"/>
          <p:cNvSpPr/>
          <p:nvPr/>
        </p:nvSpPr>
        <p:spPr>
          <a:xfrm>
            <a:off x="3959066" y="5187494"/>
            <a:ext cx="148233" cy="322183"/>
          </a:xfrm>
          <a:prstGeom prst="rect">
            <a:avLst/>
          </a:prstGeom>
          <a:noFill/>
          <a:ln/>
        </p:spPr>
        <p:txBody>
          <a:bodyPr wrap="none" rtlCol="0" anchor="t"/>
          <a:lstStyle/>
          <a:p>
            <a:pPr marL="0" indent="0" algn="ctr">
              <a:lnSpc>
                <a:spcPts val="2537"/>
              </a:lnSpc>
              <a:buNone/>
            </a:pPr>
            <a:r>
              <a:rPr lang="en-US" sz="2537" dirty="0">
                <a:solidFill>
                  <a:srgbClr val="E2E6E9"/>
                </a:solidFill>
                <a:latin typeface="Asar" pitchFamily="34" charset="0"/>
                <a:ea typeface="Asar" pitchFamily="34" charset="-122"/>
                <a:cs typeface="Asar" pitchFamily="34" charset="-120"/>
              </a:rPr>
              <a:t>1</a:t>
            </a:r>
            <a:endParaRPr lang="en-US" sz="2537" dirty="0"/>
          </a:p>
        </p:txBody>
      </p:sp>
      <p:sp>
        <p:nvSpPr>
          <p:cNvPr id="9" name="Text 5"/>
          <p:cNvSpPr/>
          <p:nvPr/>
        </p:nvSpPr>
        <p:spPr>
          <a:xfrm>
            <a:off x="2263140" y="6315194"/>
            <a:ext cx="3540085" cy="335518"/>
          </a:xfrm>
          <a:prstGeom prst="rect">
            <a:avLst/>
          </a:prstGeom>
          <a:noFill/>
          <a:ln/>
        </p:spPr>
        <p:txBody>
          <a:bodyPr wrap="none" rtlCol="0" anchor="t"/>
          <a:lstStyle/>
          <a:p>
            <a:pPr marL="0" indent="0" algn="ctr">
              <a:lnSpc>
                <a:spcPts val="2643"/>
              </a:lnSpc>
              <a:buNone/>
            </a:pPr>
            <a:r>
              <a:rPr lang="en-US" sz="2114" dirty="0">
                <a:solidFill>
                  <a:srgbClr val="E2E6E9"/>
                </a:solidFill>
                <a:latin typeface="Asar" pitchFamily="34" charset="0"/>
                <a:ea typeface="Asar" pitchFamily="34" charset="-122"/>
                <a:cs typeface="Asar" pitchFamily="34" charset="-120"/>
              </a:rPr>
              <a:t>Text-to-Speech and Vice Versa</a:t>
            </a:r>
            <a:endParaRPr lang="en-US" sz="2114" dirty="0"/>
          </a:p>
        </p:txBody>
      </p:sp>
      <p:sp>
        <p:nvSpPr>
          <p:cNvPr id="10" name="Text 6"/>
          <p:cNvSpPr/>
          <p:nvPr/>
        </p:nvSpPr>
        <p:spPr>
          <a:xfrm>
            <a:off x="1073468" y="6779538"/>
            <a:ext cx="5919430" cy="687229"/>
          </a:xfrm>
          <a:prstGeom prst="rect">
            <a:avLst/>
          </a:prstGeom>
          <a:noFill/>
          <a:ln/>
        </p:spPr>
        <p:txBody>
          <a:bodyPr wrap="square" rtlCol="0" anchor="t"/>
          <a:lstStyle/>
          <a:p>
            <a:pPr marL="0" indent="0" algn="ctr">
              <a:lnSpc>
                <a:spcPts val="2706"/>
              </a:lnSpc>
              <a:buNone/>
            </a:pPr>
            <a:r>
              <a:rPr lang="en-US" sz="1691" dirty="0">
                <a:solidFill>
                  <a:srgbClr val="E2E6E9"/>
                </a:solidFill>
                <a:latin typeface="Asar" pitchFamily="34" charset="0"/>
                <a:ea typeface="Asar" pitchFamily="34" charset="-122"/>
                <a:cs typeface="Asar" pitchFamily="34" charset="-120"/>
              </a:rPr>
              <a:t>This module will capture voice input, convert it to text, translate it, and then convert the translated text back to speech.</a:t>
            </a:r>
            <a:endParaRPr lang="en-US" sz="1691" dirty="0"/>
          </a:p>
        </p:txBody>
      </p:sp>
      <p:sp>
        <p:nvSpPr>
          <p:cNvPr id="11" name="Shape 7"/>
          <p:cNvSpPr/>
          <p:nvPr/>
        </p:nvSpPr>
        <p:spPr>
          <a:xfrm>
            <a:off x="10355461" y="5107007"/>
            <a:ext cx="483275" cy="483275"/>
          </a:xfrm>
          <a:prstGeom prst="roundRect">
            <a:avLst>
              <a:gd name="adj" fmla="val 18668"/>
            </a:avLst>
          </a:prstGeom>
          <a:solidFill>
            <a:srgbClr val="003180"/>
          </a:solidFill>
          <a:ln w="7620">
            <a:solidFill>
              <a:srgbClr val="194A99"/>
            </a:solidFill>
            <a:prstDash val="solid"/>
          </a:ln>
        </p:spPr>
      </p:sp>
      <p:sp>
        <p:nvSpPr>
          <p:cNvPr id="12" name="Text 8"/>
          <p:cNvSpPr/>
          <p:nvPr/>
        </p:nvSpPr>
        <p:spPr>
          <a:xfrm>
            <a:off x="10506551" y="5187494"/>
            <a:ext cx="181094" cy="322183"/>
          </a:xfrm>
          <a:prstGeom prst="rect">
            <a:avLst/>
          </a:prstGeom>
          <a:noFill/>
          <a:ln/>
        </p:spPr>
        <p:txBody>
          <a:bodyPr wrap="none" rtlCol="0" anchor="t"/>
          <a:lstStyle/>
          <a:p>
            <a:pPr marL="0" indent="0" algn="ctr">
              <a:lnSpc>
                <a:spcPts val="2537"/>
              </a:lnSpc>
              <a:buNone/>
            </a:pPr>
            <a:r>
              <a:rPr lang="en-US" sz="2537" dirty="0">
                <a:solidFill>
                  <a:srgbClr val="E2E6E9"/>
                </a:solidFill>
                <a:latin typeface="Asar" pitchFamily="34" charset="0"/>
                <a:ea typeface="Asar" pitchFamily="34" charset="-122"/>
                <a:cs typeface="Asar" pitchFamily="34" charset="-120"/>
              </a:rPr>
              <a:t>2</a:t>
            </a:r>
            <a:endParaRPr lang="en-US" sz="2537" dirty="0"/>
          </a:p>
        </p:txBody>
      </p:sp>
      <p:sp>
        <p:nvSpPr>
          <p:cNvPr id="13" name="Text 9"/>
          <p:cNvSpPr/>
          <p:nvPr/>
        </p:nvSpPr>
        <p:spPr>
          <a:xfrm>
            <a:off x="9254490" y="6315194"/>
            <a:ext cx="2685097" cy="335518"/>
          </a:xfrm>
          <a:prstGeom prst="rect">
            <a:avLst/>
          </a:prstGeom>
          <a:noFill/>
          <a:ln/>
        </p:spPr>
        <p:txBody>
          <a:bodyPr wrap="none" rtlCol="0" anchor="t"/>
          <a:lstStyle/>
          <a:p>
            <a:pPr marL="0" indent="0" algn="ctr">
              <a:lnSpc>
                <a:spcPts val="2643"/>
              </a:lnSpc>
              <a:buNone/>
            </a:pPr>
            <a:r>
              <a:rPr lang="en-US" sz="2114" dirty="0">
                <a:solidFill>
                  <a:srgbClr val="E2E6E9"/>
                </a:solidFill>
                <a:latin typeface="Asar" pitchFamily="34" charset="0"/>
                <a:ea typeface="Asar" pitchFamily="34" charset="-122"/>
                <a:cs typeface="Asar" pitchFamily="34" charset="-120"/>
              </a:rPr>
              <a:t>Translation Module</a:t>
            </a:r>
            <a:endParaRPr lang="en-US" sz="2114" dirty="0"/>
          </a:p>
        </p:txBody>
      </p:sp>
      <p:sp>
        <p:nvSpPr>
          <p:cNvPr id="14" name="Text 10"/>
          <p:cNvSpPr/>
          <p:nvPr/>
        </p:nvSpPr>
        <p:spPr>
          <a:xfrm>
            <a:off x="7637264" y="6779538"/>
            <a:ext cx="5919549" cy="687229"/>
          </a:xfrm>
          <a:prstGeom prst="rect">
            <a:avLst/>
          </a:prstGeom>
          <a:noFill/>
          <a:ln/>
        </p:spPr>
        <p:txBody>
          <a:bodyPr wrap="square" rtlCol="0" anchor="t"/>
          <a:lstStyle/>
          <a:p>
            <a:pPr marL="0" indent="0" algn="ctr">
              <a:lnSpc>
                <a:spcPts val="2706"/>
              </a:lnSpc>
              <a:buNone/>
            </a:pPr>
            <a:r>
              <a:rPr lang="en-US" sz="1691" dirty="0">
                <a:solidFill>
                  <a:srgbClr val="E2E6E9"/>
                </a:solidFill>
                <a:latin typeface="Asar" pitchFamily="34" charset="0"/>
                <a:ea typeface="Asar" pitchFamily="34" charset="-122"/>
                <a:cs typeface="Asar" pitchFamily="34" charset="-120"/>
              </a:rPr>
              <a:t>This module will focus on accurate and culturally sensitive translation between Tamil and English text.</a:t>
            </a:r>
            <a:endParaRPr lang="en-US" sz="169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217223"/>
          </a:xfrm>
          <a:prstGeom prst="rect">
            <a:avLst/>
          </a:prstGeom>
          <a:solidFill>
            <a:srgbClr val="09151A">
              <a:alpha val="75000"/>
            </a:srgbClr>
          </a:solidFill>
          <a:ln/>
        </p:spPr>
      </p:sp>
      <p:sp>
        <p:nvSpPr>
          <p:cNvPr id="4" name="Text 1"/>
          <p:cNvSpPr/>
          <p:nvPr/>
        </p:nvSpPr>
        <p:spPr>
          <a:xfrm>
            <a:off x="2121932" y="475059"/>
            <a:ext cx="4319468" cy="539948"/>
          </a:xfrm>
          <a:prstGeom prst="rect">
            <a:avLst/>
          </a:prstGeom>
          <a:noFill/>
          <a:ln/>
        </p:spPr>
        <p:txBody>
          <a:bodyPr wrap="none" rtlCol="0" anchor="t"/>
          <a:lstStyle/>
          <a:p>
            <a:pPr marL="0" indent="0">
              <a:lnSpc>
                <a:spcPts val="4252"/>
              </a:lnSpc>
              <a:buNone/>
            </a:pPr>
            <a:r>
              <a:rPr lang="en-US" sz="3401" dirty="0">
                <a:solidFill>
                  <a:srgbClr val="F5F0F0"/>
                </a:solidFill>
                <a:latin typeface="Asar" pitchFamily="34" charset="0"/>
                <a:ea typeface="Asar" pitchFamily="34" charset="-122"/>
                <a:cs typeface="Asar" pitchFamily="34" charset="-120"/>
              </a:rPr>
              <a:t>Workflow</a:t>
            </a:r>
            <a:endParaRPr lang="en-US" sz="3401" dirty="0"/>
          </a:p>
        </p:txBody>
      </p:sp>
      <p:sp>
        <p:nvSpPr>
          <p:cNvPr id="5" name="Text 2"/>
          <p:cNvSpPr/>
          <p:nvPr/>
        </p:nvSpPr>
        <p:spPr>
          <a:xfrm>
            <a:off x="2121932" y="1360527"/>
            <a:ext cx="10386536" cy="276344"/>
          </a:xfrm>
          <a:prstGeom prst="rect">
            <a:avLst/>
          </a:prstGeom>
          <a:noFill/>
          <a:ln/>
        </p:spPr>
        <p:txBody>
          <a:bodyPr wrap="none" rtlCol="0" anchor="t"/>
          <a:lstStyle/>
          <a:p>
            <a:pPr marL="0" indent="0">
              <a:lnSpc>
                <a:spcPts val="2177"/>
              </a:lnSpc>
              <a:buNone/>
            </a:pPr>
            <a:r>
              <a:rPr lang="en-US" sz="1360" dirty="0">
                <a:solidFill>
                  <a:srgbClr val="E2E6E9"/>
                </a:solidFill>
                <a:latin typeface="Asar" pitchFamily="34" charset="0"/>
                <a:ea typeface="Asar" pitchFamily="34" charset="-122"/>
                <a:cs typeface="Asar" pitchFamily="34" charset="-120"/>
              </a:rPr>
              <a:t>This module will handle the conversion between speech and text, ensuring accurate translation and clear audio playback.</a:t>
            </a:r>
            <a:endParaRPr lang="en-US" sz="1360" dirty="0"/>
          </a:p>
        </p:txBody>
      </p:sp>
      <p:pic>
        <p:nvPicPr>
          <p:cNvPr id="6" name="Image 1" descr="preencoded.png"/>
          <p:cNvPicPr>
            <a:picLocks noChangeAspect="1"/>
          </p:cNvPicPr>
          <p:nvPr/>
        </p:nvPicPr>
        <p:blipFill>
          <a:blip r:embed="rId4"/>
          <a:stretch>
            <a:fillRect/>
          </a:stretch>
        </p:blipFill>
        <p:spPr>
          <a:xfrm>
            <a:off x="2121932" y="1831181"/>
            <a:ext cx="863798" cy="1382197"/>
          </a:xfrm>
          <a:prstGeom prst="rect">
            <a:avLst/>
          </a:prstGeom>
        </p:spPr>
      </p:pic>
      <p:sp>
        <p:nvSpPr>
          <p:cNvPr id="7" name="Text 3"/>
          <p:cNvSpPr/>
          <p:nvPr/>
        </p:nvSpPr>
        <p:spPr>
          <a:xfrm>
            <a:off x="3244810" y="2003941"/>
            <a:ext cx="2159675"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Voice Input Capture</a:t>
            </a:r>
            <a:endParaRPr lang="en-US" sz="1701" dirty="0"/>
          </a:p>
        </p:txBody>
      </p:sp>
      <p:sp>
        <p:nvSpPr>
          <p:cNvPr id="8" name="Text 4"/>
          <p:cNvSpPr/>
          <p:nvPr/>
        </p:nvSpPr>
        <p:spPr>
          <a:xfrm>
            <a:off x="3244810" y="2377440"/>
            <a:ext cx="9263658" cy="276344"/>
          </a:xfrm>
          <a:prstGeom prst="rect">
            <a:avLst/>
          </a:prstGeom>
          <a:noFill/>
          <a:ln/>
        </p:spPr>
        <p:txBody>
          <a:bodyPr wrap="none" rtlCol="0" anchor="t"/>
          <a:lstStyle/>
          <a:p>
            <a:pPr marL="0" indent="0" algn="l">
              <a:lnSpc>
                <a:spcPts val="2177"/>
              </a:lnSpc>
              <a:buNone/>
            </a:pPr>
            <a:r>
              <a:rPr lang="en-US" sz="1360" dirty="0">
                <a:solidFill>
                  <a:srgbClr val="E2E6E9"/>
                </a:solidFill>
                <a:latin typeface="Asar" pitchFamily="34" charset="0"/>
                <a:ea typeface="Asar" pitchFamily="34" charset="-122"/>
                <a:cs typeface="Asar" pitchFamily="34" charset="-120"/>
              </a:rPr>
              <a:t>The module will use speech_recognition to capture user speech in Tamil.</a:t>
            </a:r>
            <a:endParaRPr lang="en-US" sz="1360" dirty="0"/>
          </a:p>
        </p:txBody>
      </p:sp>
      <p:pic>
        <p:nvPicPr>
          <p:cNvPr id="9" name="Image 2" descr="preencoded.png"/>
          <p:cNvPicPr>
            <a:picLocks noChangeAspect="1"/>
          </p:cNvPicPr>
          <p:nvPr/>
        </p:nvPicPr>
        <p:blipFill>
          <a:blip r:embed="rId5"/>
          <a:stretch>
            <a:fillRect/>
          </a:stretch>
        </p:blipFill>
        <p:spPr>
          <a:xfrm>
            <a:off x="2121932" y="3213378"/>
            <a:ext cx="863798" cy="1382197"/>
          </a:xfrm>
          <a:prstGeom prst="rect">
            <a:avLst/>
          </a:prstGeom>
        </p:spPr>
      </p:pic>
      <p:sp>
        <p:nvSpPr>
          <p:cNvPr id="10" name="Text 5"/>
          <p:cNvSpPr/>
          <p:nvPr/>
        </p:nvSpPr>
        <p:spPr>
          <a:xfrm>
            <a:off x="3244810" y="3386138"/>
            <a:ext cx="2159675"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Speech Recognition</a:t>
            </a:r>
            <a:endParaRPr lang="en-US" sz="1701" dirty="0"/>
          </a:p>
        </p:txBody>
      </p:sp>
      <p:sp>
        <p:nvSpPr>
          <p:cNvPr id="11" name="Text 6"/>
          <p:cNvSpPr/>
          <p:nvPr/>
        </p:nvSpPr>
        <p:spPr>
          <a:xfrm>
            <a:off x="3244810" y="3759637"/>
            <a:ext cx="9263658" cy="276344"/>
          </a:xfrm>
          <a:prstGeom prst="rect">
            <a:avLst/>
          </a:prstGeom>
          <a:noFill/>
          <a:ln/>
        </p:spPr>
        <p:txBody>
          <a:bodyPr wrap="none" rtlCol="0" anchor="t"/>
          <a:lstStyle/>
          <a:p>
            <a:pPr marL="0" indent="0" algn="l">
              <a:lnSpc>
                <a:spcPts val="2177"/>
              </a:lnSpc>
              <a:buNone/>
            </a:pPr>
            <a:r>
              <a:rPr lang="en-US" sz="1360" dirty="0">
                <a:solidFill>
                  <a:srgbClr val="E2E6E9"/>
                </a:solidFill>
                <a:latin typeface="Asar" pitchFamily="34" charset="0"/>
                <a:ea typeface="Asar" pitchFamily="34" charset="-122"/>
                <a:cs typeface="Asar" pitchFamily="34" charset="-120"/>
              </a:rPr>
              <a:t>The module will use speech_recognition to convert the captured Tamil speech to text.</a:t>
            </a:r>
            <a:endParaRPr lang="en-US" sz="1360" dirty="0"/>
          </a:p>
        </p:txBody>
      </p:sp>
      <p:pic>
        <p:nvPicPr>
          <p:cNvPr id="12" name="Image 3" descr="preencoded.png"/>
          <p:cNvPicPr>
            <a:picLocks noChangeAspect="1"/>
          </p:cNvPicPr>
          <p:nvPr/>
        </p:nvPicPr>
        <p:blipFill>
          <a:blip r:embed="rId6"/>
          <a:stretch>
            <a:fillRect/>
          </a:stretch>
        </p:blipFill>
        <p:spPr>
          <a:xfrm>
            <a:off x="2121932" y="4595574"/>
            <a:ext cx="863798" cy="1382197"/>
          </a:xfrm>
          <a:prstGeom prst="rect">
            <a:avLst/>
          </a:prstGeom>
        </p:spPr>
      </p:pic>
      <p:sp>
        <p:nvSpPr>
          <p:cNvPr id="13" name="Text 7"/>
          <p:cNvSpPr/>
          <p:nvPr/>
        </p:nvSpPr>
        <p:spPr>
          <a:xfrm>
            <a:off x="3244810" y="4768334"/>
            <a:ext cx="2159675"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Text Translation</a:t>
            </a:r>
            <a:endParaRPr lang="en-US" sz="1701" dirty="0"/>
          </a:p>
        </p:txBody>
      </p:sp>
      <p:sp>
        <p:nvSpPr>
          <p:cNvPr id="14" name="Text 8"/>
          <p:cNvSpPr/>
          <p:nvPr/>
        </p:nvSpPr>
        <p:spPr>
          <a:xfrm>
            <a:off x="3244810" y="5141833"/>
            <a:ext cx="9263658" cy="276344"/>
          </a:xfrm>
          <a:prstGeom prst="rect">
            <a:avLst/>
          </a:prstGeom>
          <a:noFill/>
          <a:ln/>
        </p:spPr>
        <p:txBody>
          <a:bodyPr wrap="none" rtlCol="0" anchor="t"/>
          <a:lstStyle/>
          <a:p>
            <a:pPr marL="0" indent="0" algn="l">
              <a:lnSpc>
                <a:spcPts val="2177"/>
              </a:lnSpc>
              <a:buNone/>
            </a:pPr>
            <a:r>
              <a:rPr lang="en-US" sz="1360" dirty="0">
                <a:solidFill>
                  <a:srgbClr val="E2E6E9"/>
                </a:solidFill>
                <a:latin typeface="Asar" pitchFamily="34" charset="0"/>
                <a:ea typeface="Asar" pitchFamily="34" charset="-122"/>
                <a:cs typeface="Asar" pitchFamily="34" charset="-120"/>
              </a:rPr>
              <a:t>The module will utilize the google-translate API to translate the recognized Tamil text into English.</a:t>
            </a:r>
            <a:endParaRPr lang="en-US" sz="1360" dirty="0"/>
          </a:p>
        </p:txBody>
      </p:sp>
      <p:pic>
        <p:nvPicPr>
          <p:cNvPr id="15" name="Image 4" descr="preencoded.png"/>
          <p:cNvPicPr>
            <a:picLocks noChangeAspect="1"/>
          </p:cNvPicPr>
          <p:nvPr/>
        </p:nvPicPr>
        <p:blipFill>
          <a:blip r:embed="rId7"/>
          <a:stretch>
            <a:fillRect/>
          </a:stretch>
        </p:blipFill>
        <p:spPr>
          <a:xfrm>
            <a:off x="2121932" y="5977771"/>
            <a:ext cx="863798" cy="1382197"/>
          </a:xfrm>
          <a:prstGeom prst="rect">
            <a:avLst/>
          </a:prstGeom>
        </p:spPr>
      </p:pic>
      <p:sp>
        <p:nvSpPr>
          <p:cNvPr id="16" name="Text 9"/>
          <p:cNvSpPr/>
          <p:nvPr/>
        </p:nvSpPr>
        <p:spPr>
          <a:xfrm>
            <a:off x="3244810" y="6150531"/>
            <a:ext cx="2344103"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Text-to-Speech (English)</a:t>
            </a:r>
            <a:endParaRPr lang="en-US" sz="1701" dirty="0"/>
          </a:p>
        </p:txBody>
      </p:sp>
      <p:sp>
        <p:nvSpPr>
          <p:cNvPr id="17" name="Text 10"/>
          <p:cNvSpPr/>
          <p:nvPr/>
        </p:nvSpPr>
        <p:spPr>
          <a:xfrm>
            <a:off x="3244810" y="6524030"/>
            <a:ext cx="9263658" cy="276344"/>
          </a:xfrm>
          <a:prstGeom prst="rect">
            <a:avLst/>
          </a:prstGeom>
          <a:noFill/>
          <a:ln/>
        </p:spPr>
        <p:txBody>
          <a:bodyPr wrap="none" rtlCol="0" anchor="t"/>
          <a:lstStyle/>
          <a:p>
            <a:pPr marL="0" indent="0" algn="l">
              <a:lnSpc>
                <a:spcPts val="2177"/>
              </a:lnSpc>
              <a:buNone/>
            </a:pPr>
            <a:r>
              <a:rPr lang="en-US" sz="1360" dirty="0">
                <a:solidFill>
                  <a:srgbClr val="E2E6E9"/>
                </a:solidFill>
                <a:latin typeface="Asar" pitchFamily="34" charset="0"/>
                <a:ea typeface="Asar" pitchFamily="34" charset="-122"/>
                <a:cs typeface="Asar" pitchFamily="34" charset="-120"/>
              </a:rPr>
              <a:t>The module will use gtts (Google Text-to-Speech) to convert the translated English text back to speech.</a:t>
            </a:r>
            <a:endParaRPr lang="en-US" sz="1360" dirty="0"/>
          </a:p>
        </p:txBody>
      </p:sp>
      <p:pic>
        <p:nvPicPr>
          <p:cNvPr id="18" name="Image 5" descr="preencoded.png"/>
          <p:cNvPicPr>
            <a:picLocks noChangeAspect="1"/>
          </p:cNvPicPr>
          <p:nvPr/>
        </p:nvPicPr>
        <p:blipFill>
          <a:blip r:embed="rId8"/>
          <a:stretch>
            <a:fillRect/>
          </a:stretch>
        </p:blipFill>
        <p:spPr>
          <a:xfrm>
            <a:off x="2121932" y="7359968"/>
            <a:ext cx="863798" cy="1382197"/>
          </a:xfrm>
          <a:prstGeom prst="rect">
            <a:avLst/>
          </a:prstGeom>
        </p:spPr>
      </p:pic>
      <p:sp>
        <p:nvSpPr>
          <p:cNvPr id="19" name="Text 11"/>
          <p:cNvSpPr/>
          <p:nvPr/>
        </p:nvSpPr>
        <p:spPr>
          <a:xfrm>
            <a:off x="3244810" y="7532727"/>
            <a:ext cx="2507337" cy="269915"/>
          </a:xfrm>
          <a:prstGeom prst="rect">
            <a:avLst/>
          </a:prstGeom>
          <a:noFill/>
          <a:ln/>
        </p:spPr>
        <p:txBody>
          <a:bodyPr wrap="none" rtlCol="0" anchor="t"/>
          <a:lstStyle/>
          <a:p>
            <a:pPr marL="0" indent="0" algn="l">
              <a:lnSpc>
                <a:spcPts val="2126"/>
              </a:lnSpc>
              <a:buNone/>
            </a:pPr>
            <a:r>
              <a:rPr lang="en-US" sz="1701" dirty="0">
                <a:solidFill>
                  <a:srgbClr val="E2E6E9"/>
                </a:solidFill>
                <a:latin typeface="Asar" pitchFamily="34" charset="0"/>
                <a:ea typeface="Asar" pitchFamily="34" charset="-122"/>
                <a:cs typeface="Asar" pitchFamily="34" charset="-120"/>
              </a:rPr>
              <a:t>Playback Translated Speech</a:t>
            </a:r>
            <a:endParaRPr lang="en-US" sz="1701" dirty="0"/>
          </a:p>
        </p:txBody>
      </p:sp>
      <p:sp>
        <p:nvSpPr>
          <p:cNvPr id="20" name="Text 12"/>
          <p:cNvSpPr/>
          <p:nvPr/>
        </p:nvSpPr>
        <p:spPr>
          <a:xfrm>
            <a:off x="3244810" y="7906226"/>
            <a:ext cx="9263658" cy="276344"/>
          </a:xfrm>
          <a:prstGeom prst="rect">
            <a:avLst/>
          </a:prstGeom>
          <a:noFill/>
          <a:ln/>
        </p:spPr>
        <p:txBody>
          <a:bodyPr wrap="none" rtlCol="0" anchor="t"/>
          <a:lstStyle/>
          <a:p>
            <a:pPr marL="0" indent="0" algn="l">
              <a:lnSpc>
                <a:spcPts val="2177"/>
              </a:lnSpc>
              <a:buNone/>
            </a:pPr>
            <a:r>
              <a:rPr lang="en-US" sz="1360" dirty="0">
                <a:solidFill>
                  <a:srgbClr val="E2E6E9"/>
                </a:solidFill>
                <a:latin typeface="Asar" pitchFamily="34" charset="0"/>
                <a:ea typeface="Asar" pitchFamily="34" charset="-122"/>
                <a:cs typeface="Asar" pitchFamily="34" charset="-120"/>
              </a:rPr>
              <a:t>The module will play the translated English speech using an appropriate audio playback library or tool.</a:t>
            </a:r>
            <a:endParaRPr lang="en-US" sz="13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175034"/>
          </a:xfrm>
          <a:prstGeom prst="rect">
            <a:avLst/>
          </a:prstGeom>
        </p:spPr>
      </p:pic>
      <p:sp>
        <p:nvSpPr>
          <p:cNvPr id="5" name="Text 1"/>
          <p:cNvSpPr/>
          <p:nvPr/>
        </p:nvSpPr>
        <p:spPr>
          <a:xfrm>
            <a:off x="2085142" y="2791063"/>
            <a:ext cx="4350068" cy="543758"/>
          </a:xfrm>
          <a:prstGeom prst="rect">
            <a:avLst/>
          </a:prstGeom>
          <a:noFill/>
          <a:ln/>
        </p:spPr>
        <p:txBody>
          <a:bodyPr wrap="none" rtlCol="0" anchor="t"/>
          <a:lstStyle/>
          <a:p>
            <a:pPr marL="0" indent="0">
              <a:lnSpc>
                <a:spcPts val="4282"/>
              </a:lnSpc>
              <a:buNone/>
            </a:pPr>
            <a:r>
              <a:rPr lang="en-US" sz="3425" dirty="0">
                <a:solidFill>
                  <a:srgbClr val="F5F0F0"/>
                </a:solidFill>
                <a:latin typeface="Asar" pitchFamily="34" charset="0"/>
                <a:ea typeface="Asar" pitchFamily="34" charset="-122"/>
                <a:cs typeface="Asar" pitchFamily="34" charset="-120"/>
              </a:rPr>
              <a:t>Translation Module</a:t>
            </a:r>
            <a:endParaRPr lang="en-US" sz="3425" dirty="0"/>
          </a:p>
        </p:txBody>
      </p:sp>
      <p:sp>
        <p:nvSpPr>
          <p:cNvPr id="6" name="Text 2"/>
          <p:cNvSpPr/>
          <p:nvPr/>
        </p:nvSpPr>
        <p:spPr>
          <a:xfrm>
            <a:off x="2085142" y="3595807"/>
            <a:ext cx="10460117" cy="556498"/>
          </a:xfrm>
          <a:prstGeom prst="rect">
            <a:avLst/>
          </a:prstGeom>
          <a:noFill/>
          <a:ln/>
        </p:spPr>
        <p:txBody>
          <a:bodyPr wrap="square" rtlCol="0" anchor="t"/>
          <a:lstStyle/>
          <a:p>
            <a:pPr marL="0" indent="0">
              <a:lnSpc>
                <a:spcPts val="2192"/>
              </a:lnSpc>
              <a:buNone/>
            </a:pPr>
            <a:r>
              <a:rPr lang="en-US" sz="1370" dirty="0">
                <a:solidFill>
                  <a:srgbClr val="E2E6E9"/>
                </a:solidFill>
                <a:latin typeface="Asar" pitchFamily="34" charset="0"/>
                <a:ea typeface="Asar" pitchFamily="34" charset="-122"/>
                <a:cs typeface="Asar" pitchFamily="34" charset="-120"/>
              </a:rPr>
              <a:t>This module ensures accurate and culturally sensitive translation between Tamil and English text. The module will handle input, translation, error handling, and output display.</a:t>
            </a:r>
            <a:endParaRPr lang="en-US" sz="1370" dirty="0"/>
          </a:p>
        </p:txBody>
      </p:sp>
      <p:sp>
        <p:nvSpPr>
          <p:cNvPr id="7" name="Shape 3"/>
          <p:cNvSpPr/>
          <p:nvPr/>
        </p:nvSpPr>
        <p:spPr>
          <a:xfrm>
            <a:off x="2085142" y="4543782"/>
            <a:ext cx="391478" cy="391478"/>
          </a:xfrm>
          <a:prstGeom prst="roundRect">
            <a:avLst>
              <a:gd name="adj" fmla="val 18668"/>
            </a:avLst>
          </a:prstGeom>
          <a:solidFill>
            <a:srgbClr val="003180"/>
          </a:solidFill>
          <a:ln w="7620">
            <a:solidFill>
              <a:srgbClr val="194A99"/>
            </a:solidFill>
            <a:prstDash val="solid"/>
          </a:ln>
        </p:spPr>
      </p:sp>
      <p:sp>
        <p:nvSpPr>
          <p:cNvPr id="8" name="Text 4"/>
          <p:cNvSpPr/>
          <p:nvPr/>
        </p:nvSpPr>
        <p:spPr>
          <a:xfrm>
            <a:off x="2220754" y="4609028"/>
            <a:ext cx="120134" cy="260985"/>
          </a:xfrm>
          <a:prstGeom prst="rect">
            <a:avLst/>
          </a:prstGeom>
          <a:noFill/>
          <a:ln/>
        </p:spPr>
        <p:txBody>
          <a:bodyPr wrap="none" rtlCol="0" anchor="t"/>
          <a:lstStyle/>
          <a:p>
            <a:pPr marL="0" indent="0" algn="ctr">
              <a:lnSpc>
                <a:spcPts val="2055"/>
              </a:lnSpc>
              <a:buNone/>
            </a:pPr>
            <a:r>
              <a:rPr lang="en-US" sz="2055" dirty="0">
                <a:solidFill>
                  <a:srgbClr val="E2E6E9"/>
                </a:solidFill>
                <a:latin typeface="Asar" pitchFamily="34" charset="0"/>
                <a:ea typeface="Asar" pitchFamily="34" charset="-122"/>
                <a:cs typeface="Asar" pitchFamily="34" charset="-120"/>
              </a:rPr>
              <a:t>1</a:t>
            </a:r>
            <a:endParaRPr lang="en-US" sz="2055" dirty="0"/>
          </a:p>
        </p:txBody>
      </p:sp>
      <p:sp>
        <p:nvSpPr>
          <p:cNvPr id="9" name="Text 5"/>
          <p:cNvSpPr/>
          <p:nvPr/>
        </p:nvSpPr>
        <p:spPr>
          <a:xfrm>
            <a:off x="2650569" y="4543782"/>
            <a:ext cx="2175034" cy="271820"/>
          </a:xfrm>
          <a:prstGeom prst="rect">
            <a:avLst/>
          </a:prstGeom>
          <a:noFill/>
          <a:ln/>
        </p:spPr>
        <p:txBody>
          <a:bodyPr wrap="none" rtlCol="0" anchor="t"/>
          <a:lstStyle/>
          <a:p>
            <a:pPr marL="0" indent="0">
              <a:lnSpc>
                <a:spcPts val="2141"/>
              </a:lnSpc>
              <a:buNone/>
            </a:pPr>
            <a:r>
              <a:rPr lang="en-US" sz="1713" dirty="0">
                <a:solidFill>
                  <a:srgbClr val="E2E6E9"/>
                </a:solidFill>
                <a:latin typeface="Asar" pitchFamily="34" charset="0"/>
                <a:ea typeface="Asar" pitchFamily="34" charset="-122"/>
                <a:cs typeface="Asar" pitchFamily="34" charset="-120"/>
              </a:rPr>
              <a:t>Text Input Handling</a:t>
            </a:r>
            <a:endParaRPr lang="en-US" sz="1713" dirty="0"/>
          </a:p>
        </p:txBody>
      </p:sp>
      <p:sp>
        <p:nvSpPr>
          <p:cNvPr id="10" name="Text 6"/>
          <p:cNvSpPr/>
          <p:nvPr/>
        </p:nvSpPr>
        <p:spPr>
          <a:xfrm>
            <a:off x="2650569" y="4919901"/>
            <a:ext cx="4577715" cy="834747"/>
          </a:xfrm>
          <a:prstGeom prst="rect">
            <a:avLst/>
          </a:prstGeom>
          <a:noFill/>
          <a:ln/>
        </p:spPr>
        <p:txBody>
          <a:bodyPr wrap="square" rtlCol="0" anchor="t"/>
          <a:lstStyle/>
          <a:p>
            <a:pPr marL="0" indent="0">
              <a:lnSpc>
                <a:spcPts val="2192"/>
              </a:lnSpc>
              <a:buNone/>
            </a:pPr>
            <a:r>
              <a:rPr lang="en-US" sz="1370" dirty="0">
                <a:solidFill>
                  <a:srgbClr val="E2E6E9"/>
                </a:solidFill>
                <a:latin typeface="Asar" pitchFamily="34" charset="0"/>
                <a:ea typeface="Asar" pitchFamily="34" charset="-122"/>
                <a:cs typeface="Asar" pitchFamily="34" charset="-120"/>
              </a:rPr>
              <a:t>The module will capture text input from the user in either Tamil or English, validating the input to ensure it is in the correct language and format.</a:t>
            </a:r>
            <a:endParaRPr lang="en-US" sz="1370" dirty="0"/>
          </a:p>
        </p:txBody>
      </p:sp>
      <p:sp>
        <p:nvSpPr>
          <p:cNvPr id="11" name="Shape 7"/>
          <p:cNvSpPr/>
          <p:nvPr/>
        </p:nvSpPr>
        <p:spPr>
          <a:xfrm>
            <a:off x="7402235" y="4543782"/>
            <a:ext cx="391478" cy="391478"/>
          </a:xfrm>
          <a:prstGeom prst="roundRect">
            <a:avLst>
              <a:gd name="adj" fmla="val 18668"/>
            </a:avLst>
          </a:prstGeom>
          <a:solidFill>
            <a:srgbClr val="003180"/>
          </a:solidFill>
          <a:ln w="7620">
            <a:solidFill>
              <a:srgbClr val="194A99"/>
            </a:solidFill>
            <a:prstDash val="solid"/>
          </a:ln>
        </p:spPr>
      </p:sp>
      <p:sp>
        <p:nvSpPr>
          <p:cNvPr id="12" name="Text 8"/>
          <p:cNvSpPr/>
          <p:nvPr/>
        </p:nvSpPr>
        <p:spPr>
          <a:xfrm>
            <a:off x="7524631" y="4609028"/>
            <a:ext cx="146685" cy="260985"/>
          </a:xfrm>
          <a:prstGeom prst="rect">
            <a:avLst/>
          </a:prstGeom>
          <a:noFill/>
          <a:ln/>
        </p:spPr>
        <p:txBody>
          <a:bodyPr wrap="none" rtlCol="0" anchor="t"/>
          <a:lstStyle/>
          <a:p>
            <a:pPr marL="0" indent="0" algn="ctr">
              <a:lnSpc>
                <a:spcPts val="2055"/>
              </a:lnSpc>
              <a:buNone/>
            </a:pPr>
            <a:r>
              <a:rPr lang="en-US" sz="2055" dirty="0">
                <a:solidFill>
                  <a:srgbClr val="E2E6E9"/>
                </a:solidFill>
                <a:latin typeface="Asar" pitchFamily="34" charset="0"/>
                <a:ea typeface="Asar" pitchFamily="34" charset="-122"/>
                <a:cs typeface="Asar" pitchFamily="34" charset="-120"/>
              </a:rPr>
              <a:t>2</a:t>
            </a:r>
            <a:endParaRPr lang="en-US" sz="2055" dirty="0"/>
          </a:p>
        </p:txBody>
      </p:sp>
      <p:sp>
        <p:nvSpPr>
          <p:cNvPr id="13" name="Text 9"/>
          <p:cNvSpPr/>
          <p:nvPr/>
        </p:nvSpPr>
        <p:spPr>
          <a:xfrm>
            <a:off x="7967662" y="4543782"/>
            <a:ext cx="4200644" cy="271820"/>
          </a:xfrm>
          <a:prstGeom prst="rect">
            <a:avLst/>
          </a:prstGeom>
          <a:noFill/>
          <a:ln/>
        </p:spPr>
        <p:txBody>
          <a:bodyPr wrap="none" rtlCol="0" anchor="t"/>
          <a:lstStyle/>
          <a:p>
            <a:pPr marL="0" indent="0">
              <a:lnSpc>
                <a:spcPts val="2141"/>
              </a:lnSpc>
              <a:buNone/>
            </a:pPr>
            <a:r>
              <a:rPr lang="en-US" sz="1713" dirty="0">
                <a:solidFill>
                  <a:srgbClr val="E2E6E9"/>
                </a:solidFill>
                <a:latin typeface="Asar" pitchFamily="34" charset="0"/>
                <a:ea typeface="Asar" pitchFamily="34" charset="-122"/>
                <a:cs typeface="Asar" pitchFamily="34" charset="-120"/>
              </a:rPr>
              <a:t>Translation (Tamil to English and Vice Versa)</a:t>
            </a:r>
            <a:endParaRPr lang="en-US" sz="1713" dirty="0"/>
          </a:p>
        </p:txBody>
      </p:sp>
      <p:sp>
        <p:nvSpPr>
          <p:cNvPr id="14" name="Text 10"/>
          <p:cNvSpPr/>
          <p:nvPr/>
        </p:nvSpPr>
        <p:spPr>
          <a:xfrm>
            <a:off x="7967662" y="4919901"/>
            <a:ext cx="4577715" cy="834747"/>
          </a:xfrm>
          <a:prstGeom prst="rect">
            <a:avLst/>
          </a:prstGeom>
          <a:noFill/>
          <a:ln/>
        </p:spPr>
        <p:txBody>
          <a:bodyPr wrap="square" rtlCol="0" anchor="t"/>
          <a:lstStyle/>
          <a:p>
            <a:pPr marL="0" indent="0">
              <a:lnSpc>
                <a:spcPts val="2192"/>
              </a:lnSpc>
              <a:buNone/>
            </a:pPr>
            <a:r>
              <a:rPr lang="en-US" sz="1370" dirty="0">
                <a:solidFill>
                  <a:srgbClr val="E2E6E9"/>
                </a:solidFill>
                <a:latin typeface="Asar" pitchFamily="34" charset="0"/>
                <a:ea typeface="Asar" pitchFamily="34" charset="-122"/>
                <a:cs typeface="Asar" pitchFamily="34" charset="-120"/>
              </a:rPr>
              <a:t>The module will use the google-translate API to perform translations between Tamil and English, ensuring contextual and cultural sensitivity.</a:t>
            </a:r>
            <a:endParaRPr lang="en-US" sz="1370" dirty="0"/>
          </a:p>
        </p:txBody>
      </p:sp>
      <p:sp>
        <p:nvSpPr>
          <p:cNvPr id="15" name="Shape 11"/>
          <p:cNvSpPr/>
          <p:nvPr/>
        </p:nvSpPr>
        <p:spPr>
          <a:xfrm>
            <a:off x="2085142" y="6124337"/>
            <a:ext cx="391478" cy="391478"/>
          </a:xfrm>
          <a:prstGeom prst="roundRect">
            <a:avLst>
              <a:gd name="adj" fmla="val 18668"/>
            </a:avLst>
          </a:prstGeom>
          <a:solidFill>
            <a:srgbClr val="003180"/>
          </a:solidFill>
          <a:ln w="7620">
            <a:solidFill>
              <a:srgbClr val="194A99"/>
            </a:solidFill>
            <a:prstDash val="solid"/>
          </a:ln>
        </p:spPr>
      </p:sp>
      <p:sp>
        <p:nvSpPr>
          <p:cNvPr id="16" name="Text 12"/>
          <p:cNvSpPr/>
          <p:nvPr/>
        </p:nvSpPr>
        <p:spPr>
          <a:xfrm>
            <a:off x="2208133" y="6189583"/>
            <a:ext cx="145375" cy="260985"/>
          </a:xfrm>
          <a:prstGeom prst="rect">
            <a:avLst/>
          </a:prstGeom>
          <a:noFill/>
          <a:ln/>
        </p:spPr>
        <p:txBody>
          <a:bodyPr wrap="none" rtlCol="0" anchor="t"/>
          <a:lstStyle/>
          <a:p>
            <a:pPr marL="0" indent="0" algn="ctr">
              <a:lnSpc>
                <a:spcPts val="2055"/>
              </a:lnSpc>
              <a:buNone/>
            </a:pPr>
            <a:r>
              <a:rPr lang="en-US" sz="2055" dirty="0">
                <a:solidFill>
                  <a:srgbClr val="E2E6E9"/>
                </a:solidFill>
                <a:latin typeface="Asar" pitchFamily="34" charset="0"/>
                <a:ea typeface="Asar" pitchFamily="34" charset="-122"/>
                <a:cs typeface="Asar" pitchFamily="34" charset="-120"/>
              </a:rPr>
              <a:t>3</a:t>
            </a:r>
            <a:endParaRPr lang="en-US" sz="2055" dirty="0"/>
          </a:p>
        </p:txBody>
      </p:sp>
      <p:sp>
        <p:nvSpPr>
          <p:cNvPr id="17" name="Text 13"/>
          <p:cNvSpPr/>
          <p:nvPr/>
        </p:nvSpPr>
        <p:spPr>
          <a:xfrm>
            <a:off x="2650569" y="6124337"/>
            <a:ext cx="2764631" cy="271820"/>
          </a:xfrm>
          <a:prstGeom prst="rect">
            <a:avLst/>
          </a:prstGeom>
          <a:noFill/>
          <a:ln/>
        </p:spPr>
        <p:txBody>
          <a:bodyPr wrap="none" rtlCol="0" anchor="t"/>
          <a:lstStyle/>
          <a:p>
            <a:pPr marL="0" indent="0">
              <a:lnSpc>
                <a:spcPts val="2141"/>
              </a:lnSpc>
              <a:buNone/>
            </a:pPr>
            <a:r>
              <a:rPr lang="en-US" sz="1713" dirty="0">
                <a:solidFill>
                  <a:srgbClr val="E2E6E9"/>
                </a:solidFill>
                <a:latin typeface="Asar" pitchFamily="34" charset="0"/>
                <a:ea typeface="Asar" pitchFamily="34" charset="-122"/>
                <a:cs typeface="Asar" pitchFamily="34" charset="-120"/>
              </a:rPr>
              <a:t>Error Handling and Validation</a:t>
            </a:r>
            <a:endParaRPr lang="en-US" sz="1713" dirty="0"/>
          </a:p>
        </p:txBody>
      </p:sp>
      <p:sp>
        <p:nvSpPr>
          <p:cNvPr id="18" name="Text 14"/>
          <p:cNvSpPr/>
          <p:nvPr/>
        </p:nvSpPr>
        <p:spPr>
          <a:xfrm>
            <a:off x="2650569" y="6500455"/>
            <a:ext cx="4577715" cy="1112996"/>
          </a:xfrm>
          <a:prstGeom prst="rect">
            <a:avLst/>
          </a:prstGeom>
          <a:noFill/>
          <a:ln/>
        </p:spPr>
        <p:txBody>
          <a:bodyPr wrap="square" rtlCol="0" anchor="t"/>
          <a:lstStyle/>
          <a:p>
            <a:pPr marL="0" indent="0">
              <a:lnSpc>
                <a:spcPts val="2192"/>
              </a:lnSpc>
              <a:buNone/>
            </a:pPr>
            <a:r>
              <a:rPr lang="en-US" sz="1370" dirty="0">
                <a:solidFill>
                  <a:srgbClr val="E2E6E9"/>
                </a:solidFill>
                <a:latin typeface="Asar" pitchFamily="34" charset="0"/>
                <a:ea typeface="Asar" pitchFamily="34" charset="-122"/>
                <a:cs typeface="Asar" pitchFamily="34" charset="-120"/>
              </a:rPr>
              <a:t>The module will implement error handling for API errors, network issues, and invalid inputs, validating the translated text to ensure it meets the required standards of accuracy and appropriateness.</a:t>
            </a:r>
            <a:endParaRPr lang="en-US" sz="1370" dirty="0"/>
          </a:p>
        </p:txBody>
      </p:sp>
      <p:sp>
        <p:nvSpPr>
          <p:cNvPr id="19" name="Shape 15"/>
          <p:cNvSpPr/>
          <p:nvPr/>
        </p:nvSpPr>
        <p:spPr>
          <a:xfrm>
            <a:off x="7402235" y="6124337"/>
            <a:ext cx="391478" cy="391478"/>
          </a:xfrm>
          <a:prstGeom prst="roundRect">
            <a:avLst>
              <a:gd name="adj" fmla="val 18668"/>
            </a:avLst>
          </a:prstGeom>
          <a:solidFill>
            <a:srgbClr val="003180"/>
          </a:solidFill>
          <a:ln w="7620">
            <a:solidFill>
              <a:srgbClr val="194A99"/>
            </a:solidFill>
            <a:prstDash val="solid"/>
          </a:ln>
        </p:spPr>
      </p:sp>
      <p:sp>
        <p:nvSpPr>
          <p:cNvPr id="20" name="Text 16"/>
          <p:cNvSpPr/>
          <p:nvPr/>
        </p:nvSpPr>
        <p:spPr>
          <a:xfrm>
            <a:off x="7525107" y="6189583"/>
            <a:ext cx="145733" cy="260985"/>
          </a:xfrm>
          <a:prstGeom prst="rect">
            <a:avLst/>
          </a:prstGeom>
          <a:noFill/>
          <a:ln/>
        </p:spPr>
        <p:txBody>
          <a:bodyPr wrap="none" rtlCol="0" anchor="t"/>
          <a:lstStyle/>
          <a:p>
            <a:pPr marL="0" indent="0" algn="ctr">
              <a:lnSpc>
                <a:spcPts val="2055"/>
              </a:lnSpc>
              <a:buNone/>
            </a:pPr>
            <a:r>
              <a:rPr lang="en-US" sz="2055" dirty="0">
                <a:solidFill>
                  <a:srgbClr val="E2E6E9"/>
                </a:solidFill>
                <a:latin typeface="Asar" pitchFamily="34" charset="0"/>
                <a:ea typeface="Asar" pitchFamily="34" charset="-122"/>
                <a:cs typeface="Asar" pitchFamily="34" charset="-120"/>
              </a:rPr>
              <a:t>4</a:t>
            </a:r>
            <a:endParaRPr lang="en-US" sz="2055" dirty="0"/>
          </a:p>
        </p:txBody>
      </p:sp>
      <p:sp>
        <p:nvSpPr>
          <p:cNvPr id="21" name="Text 17"/>
          <p:cNvSpPr/>
          <p:nvPr/>
        </p:nvSpPr>
        <p:spPr>
          <a:xfrm>
            <a:off x="7967662" y="6124337"/>
            <a:ext cx="2178487" cy="271820"/>
          </a:xfrm>
          <a:prstGeom prst="rect">
            <a:avLst/>
          </a:prstGeom>
          <a:noFill/>
          <a:ln/>
        </p:spPr>
        <p:txBody>
          <a:bodyPr wrap="none" rtlCol="0" anchor="t"/>
          <a:lstStyle/>
          <a:p>
            <a:pPr marL="0" indent="0">
              <a:lnSpc>
                <a:spcPts val="2141"/>
              </a:lnSpc>
              <a:buNone/>
            </a:pPr>
            <a:r>
              <a:rPr lang="en-US" sz="1713" dirty="0">
                <a:solidFill>
                  <a:srgbClr val="E2E6E9"/>
                </a:solidFill>
                <a:latin typeface="Asar" pitchFamily="34" charset="0"/>
                <a:ea typeface="Asar" pitchFamily="34" charset="-122"/>
                <a:cs typeface="Asar" pitchFamily="34" charset="-120"/>
              </a:rPr>
              <a:t>Display Translated Text</a:t>
            </a:r>
            <a:endParaRPr lang="en-US" sz="1713" dirty="0"/>
          </a:p>
        </p:txBody>
      </p:sp>
      <p:sp>
        <p:nvSpPr>
          <p:cNvPr id="22" name="Text 18"/>
          <p:cNvSpPr/>
          <p:nvPr/>
        </p:nvSpPr>
        <p:spPr>
          <a:xfrm>
            <a:off x="7967662" y="6500455"/>
            <a:ext cx="4577715" cy="834747"/>
          </a:xfrm>
          <a:prstGeom prst="rect">
            <a:avLst/>
          </a:prstGeom>
          <a:noFill/>
          <a:ln/>
        </p:spPr>
        <p:txBody>
          <a:bodyPr wrap="square" rtlCol="0" anchor="t"/>
          <a:lstStyle/>
          <a:p>
            <a:pPr marL="0" indent="0">
              <a:lnSpc>
                <a:spcPts val="2192"/>
              </a:lnSpc>
              <a:buNone/>
            </a:pPr>
            <a:r>
              <a:rPr lang="en-US" sz="1370" dirty="0">
                <a:solidFill>
                  <a:srgbClr val="E2E6E9"/>
                </a:solidFill>
                <a:latin typeface="Asar" pitchFamily="34" charset="0"/>
                <a:ea typeface="Asar" pitchFamily="34" charset="-122"/>
                <a:cs typeface="Asar" pitchFamily="34" charset="-120"/>
              </a:rPr>
              <a:t>The module will display the translated text to the user in a user-friendly format, providing options for the user to listen to the translated text using the Text-to-Speech functionality.</a:t>
            </a:r>
            <a:endParaRPr lang="en-US" sz="13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198" y="1302068"/>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Implementation Details</a:t>
            </a:r>
            <a:endParaRPr lang="en-US" sz="4859" dirty="0"/>
          </a:p>
        </p:txBody>
      </p:sp>
      <p:sp>
        <p:nvSpPr>
          <p:cNvPr id="6" name="Text 2"/>
          <p:cNvSpPr/>
          <p:nvPr/>
        </p:nvSpPr>
        <p:spPr>
          <a:xfrm>
            <a:off x="6350198" y="2443520"/>
            <a:ext cx="7416403"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project will be implemented using a variety of technologies and libraries.</a:t>
            </a:r>
            <a:endParaRPr lang="en-US" sz="1944" dirty="0"/>
          </a:p>
        </p:txBody>
      </p:sp>
      <p:sp>
        <p:nvSpPr>
          <p:cNvPr id="7" name="Shape 3"/>
          <p:cNvSpPr/>
          <p:nvPr/>
        </p:nvSpPr>
        <p:spPr>
          <a:xfrm>
            <a:off x="6350198" y="3510796"/>
            <a:ext cx="7416403" cy="3416618"/>
          </a:xfrm>
          <a:prstGeom prst="roundRect">
            <a:avLst>
              <a:gd name="adj" fmla="val 3034"/>
            </a:avLst>
          </a:prstGeom>
          <a:noFill/>
          <a:ln w="15240">
            <a:solidFill>
              <a:srgbClr val="FFFFFF">
                <a:alpha val="24000"/>
              </a:srgbClr>
            </a:solidFill>
            <a:prstDash val="solid"/>
          </a:ln>
        </p:spPr>
      </p:sp>
      <p:sp>
        <p:nvSpPr>
          <p:cNvPr id="8" name="Shape 4"/>
          <p:cNvSpPr/>
          <p:nvPr/>
        </p:nvSpPr>
        <p:spPr>
          <a:xfrm>
            <a:off x="6365438" y="3526036"/>
            <a:ext cx="7385923" cy="706041"/>
          </a:xfrm>
          <a:prstGeom prst="rect">
            <a:avLst/>
          </a:prstGeom>
          <a:solidFill>
            <a:srgbClr val="FFFFFF">
              <a:alpha val="4000"/>
            </a:srgbClr>
          </a:solidFill>
          <a:ln/>
        </p:spPr>
      </p:sp>
      <p:sp>
        <p:nvSpPr>
          <p:cNvPr id="9" name="Text 5"/>
          <p:cNvSpPr/>
          <p:nvPr/>
        </p:nvSpPr>
        <p:spPr>
          <a:xfrm>
            <a:off x="6612731" y="3681651"/>
            <a:ext cx="979646" cy="394811"/>
          </a:xfrm>
          <a:prstGeom prst="rect">
            <a:avLst/>
          </a:prstGeom>
          <a:noFill/>
          <a:ln/>
        </p:spPr>
        <p:txBody>
          <a:bodyPr wrap="none" rtlCol="0" anchor="t"/>
          <a:lstStyle/>
          <a:p>
            <a:pPr marL="0" indent="0">
              <a:lnSpc>
                <a:spcPts val="3110"/>
              </a:lnSpc>
              <a:buNone/>
            </a:pPr>
            <a:endParaRPr lang="en-US" sz="1944" dirty="0"/>
          </a:p>
        </p:txBody>
      </p:sp>
      <p:sp>
        <p:nvSpPr>
          <p:cNvPr id="10" name="Text 6"/>
          <p:cNvSpPr/>
          <p:nvPr/>
        </p:nvSpPr>
        <p:spPr>
          <a:xfrm>
            <a:off x="8093631" y="3681651"/>
            <a:ext cx="975836" cy="394811"/>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Frontend</a:t>
            </a:r>
            <a:endParaRPr lang="en-US" sz="1944" dirty="0"/>
          </a:p>
        </p:txBody>
      </p:sp>
      <p:sp>
        <p:nvSpPr>
          <p:cNvPr id="11" name="Text 7"/>
          <p:cNvSpPr/>
          <p:nvPr/>
        </p:nvSpPr>
        <p:spPr>
          <a:xfrm>
            <a:off x="9570720" y="3681651"/>
            <a:ext cx="975836" cy="394811"/>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Backend</a:t>
            </a:r>
            <a:endParaRPr lang="en-US" sz="1944" dirty="0"/>
          </a:p>
        </p:txBody>
      </p:sp>
      <p:sp>
        <p:nvSpPr>
          <p:cNvPr id="12" name="Text 8"/>
          <p:cNvSpPr/>
          <p:nvPr/>
        </p:nvSpPr>
        <p:spPr>
          <a:xfrm>
            <a:off x="11047809" y="3681651"/>
            <a:ext cx="975836" cy="394811"/>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Database</a:t>
            </a:r>
            <a:endParaRPr lang="en-US" sz="1944" dirty="0"/>
          </a:p>
        </p:txBody>
      </p:sp>
      <p:sp>
        <p:nvSpPr>
          <p:cNvPr id="13" name="Text 9"/>
          <p:cNvSpPr/>
          <p:nvPr/>
        </p:nvSpPr>
        <p:spPr>
          <a:xfrm>
            <a:off x="12524899" y="3681651"/>
            <a:ext cx="979646" cy="394811"/>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APIs</a:t>
            </a:r>
            <a:endParaRPr lang="en-US" sz="1944" dirty="0"/>
          </a:p>
        </p:txBody>
      </p:sp>
      <p:sp>
        <p:nvSpPr>
          <p:cNvPr id="14" name="Shape 10"/>
          <p:cNvSpPr/>
          <p:nvPr/>
        </p:nvSpPr>
        <p:spPr>
          <a:xfrm>
            <a:off x="6365438" y="4232077"/>
            <a:ext cx="7385923" cy="2680097"/>
          </a:xfrm>
          <a:prstGeom prst="rect">
            <a:avLst/>
          </a:prstGeom>
          <a:solidFill>
            <a:srgbClr val="000000">
              <a:alpha val="4000"/>
            </a:srgbClr>
          </a:solidFill>
          <a:ln/>
        </p:spPr>
      </p:sp>
      <p:sp>
        <p:nvSpPr>
          <p:cNvPr id="15" name="Text 11"/>
          <p:cNvSpPr/>
          <p:nvPr/>
        </p:nvSpPr>
        <p:spPr>
          <a:xfrm>
            <a:off x="6612731" y="4387691"/>
            <a:ext cx="979646"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Technologies</a:t>
            </a:r>
            <a:endParaRPr lang="en-US" sz="1944" dirty="0"/>
          </a:p>
        </p:txBody>
      </p:sp>
      <p:sp>
        <p:nvSpPr>
          <p:cNvPr id="16" name="Text 12"/>
          <p:cNvSpPr/>
          <p:nvPr/>
        </p:nvSpPr>
        <p:spPr>
          <a:xfrm>
            <a:off x="8093631" y="4387691"/>
            <a:ext cx="975836" cy="1579245"/>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HTML, CSS, JavaScript</a:t>
            </a:r>
            <a:endParaRPr lang="en-US" sz="1944" dirty="0"/>
          </a:p>
        </p:txBody>
      </p:sp>
      <p:sp>
        <p:nvSpPr>
          <p:cNvPr id="17" name="Text 13"/>
          <p:cNvSpPr/>
          <p:nvPr/>
        </p:nvSpPr>
        <p:spPr>
          <a:xfrm>
            <a:off x="9570720" y="4387691"/>
            <a:ext cx="975836"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Python, Flask</a:t>
            </a:r>
            <a:endParaRPr lang="en-US" sz="1944" dirty="0"/>
          </a:p>
        </p:txBody>
      </p:sp>
      <p:sp>
        <p:nvSpPr>
          <p:cNvPr id="18" name="Text 14"/>
          <p:cNvSpPr/>
          <p:nvPr/>
        </p:nvSpPr>
        <p:spPr>
          <a:xfrm>
            <a:off x="11047809" y="4387691"/>
            <a:ext cx="975836"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MySQL , if needed</a:t>
            </a:r>
            <a:endParaRPr lang="en-US" sz="1944" dirty="0"/>
          </a:p>
        </p:txBody>
      </p:sp>
      <p:sp>
        <p:nvSpPr>
          <p:cNvPr id="19" name="Text 15"/>
          <p:cNvSpPr/>
          <p:nvPr/>
        </p:nvSpPr>
        <p:spPr>
          <a:xfrm>
            <a:off x="12524899" y="4387691"/>
            <a:ext cx="979646" cy="236886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Speech_recognition, gTTS, deep_translate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2636163"/>
          </a:xfrm>
          <a:prstGeom prst="rect">
            <a:avLst/>
          </a:prstGeom>
        </p:spPr>
      </p:pic>
      <p:sp>
        <p:nvSpPr>
          <p:cNvPr id="5" name="Text 1"/>
          <p:cNvSpPr/>
          <p:nvPr/>
        </p:nvSpPr>
        <p:spPr>
          <a:xfrm>
            <a:off x="976193" y="3386376"/>
            <a:ext cx="7212211" cy="659011"/>
          </a:xfrm>
          <a:prstGeom prst="rect">
            <a:avLst/>
          </a:prstGeom>
          <a:noFill/>
          <a:ln/>
        </p:spPr>
        <p:txBody>
          <a:bodyPr wrap="none" rtlCol="0" anchor="t"/>
          <a:lstStyle/>
          <a:p>
            <a:pPr marL="0" indent="0">
              <a:lnSpc>
                <a:spcPts val="5189"/>
              </a:lnSpc>
              <a:buNone/>
            </a:pPr>
            <a:r>
              <a:rPr lang="en-US" sz="4152" dirty="0">
                <a:solidFill>
                  <a:srgbClr val="F5F0F0"/>
                </a:solidFill>
                <a:latin typeface="Asar" pitchFamily="34" charset="0"/>
                <a:ea typeface="Asar" pitchFamily="34" charset="-122"/>
                <a:cs typeface="Asar" pitchFamily="34" charset="-120"/>
              </a:rPr>
              <a:t>Ethical and Legal Considerations</a:t>
            </a:r>
            <a:endParaRPr lang="en-US" sz="4152" dirty="0"/>
          </a:p>
        </p:txBody>
      </p:sp>
      <p:sp>
        <p:nvSpPr>
          <p:cNvPr id="6" name="Text 2"/>
          <p:cNvSpPr/>
          <p:nvPr/>
        </p:nvSpPr>
        <p:spPr>
          <a:xfrm>
            <a:off x="976193" y="4361736"/>
            <a:ext cx="12677894" cy="337304"/>
          </a:xfrm>
          <a:prstGeom prst="rect">
            <a:avLst/>
          </a:prstGeom>
          <a:noFill/>
          <a:ln/>
        </p:spPr>
        <p:txBody>
          <a:bodyPr wrap="none" rtlCol="0" anchor="t"/>
          <a:lstStyle/>
          <a:p>
            <a:pPr marL="0" indent="0">
              <a:lnSpc>
                <a:spcPts val="2657"/>
              </a:lnSpc>
              <a:buNone/>
            </a:pPr>
            <a:r>
              <a:rPr lang="en-US" sz="1661" dirty="0">
                <a:solidFill>
                  <a:srgbClr val="E2E6E9"/>
                </a:solidFill>
                <a:latin typeface="Asar" pitchFamily="34" charset="0"/>
                <a:ea typeface="Asar" pitchFamily="34" charset="-122"/>
                <a:cs typeface="Asar" pitchFamily="34" charset="-120"/>
              </a:rPr>
              <a:t>It is crucial to prioritize ethics and legal compliance in the development and deployment of the translator.</a:t>
            </a:r>
            <a:endParaRPr lang="en-US" sz="1661" dirty="0"/>
          </a:p>
        </p:txBody>
      </p:sp>
      <p:pic>
        <p:nvPicPr>
          <p:cNvPr id="7" name="Image 2" descr="preencoded.png"/>
          <p:cNvPicPr>
            <a:picLocks noChangeAspect="1"/>
          </p:cNvPicPr>
          <p:nvPr/>
        </p:nvPicPr>
        <p:blipFill>
          <a:blip r:embed="rId5"/>
          <a:stretch>
            <a:fillRect/>
          </a:stretch>
        </p:blipFill>
        <p:spPr>
          <a:xfrm>
            <a:off x="976193" y="4936212"/>
            <a:ext cx="527209" cy="527209"/>
          </a:xfrm>
          <a:prstGeom prst="rect">
            <a:avLst/>
          </a:prstGeom>
        </p:spPr>
      </p:pic>
      <p:sp>
        <p:nvSpPr>
          <p:cNvPr id="8" name="Text 3"/>
          <p:cNvSpPr/>
          <p:nvPr/>
        </p:nvSpPr>
        <p:spPr>
          <a:xfrm>
            <a:off x="976193" y="5674281"/>
            <a:ext cx="2636163" cy="329446"/>
          </a:xfrm>
          <a:prstGeom prst="rect">
            <a:avLst/>
          </a:prstGeom>
          <a:noFill/>
          <a:ln/>
        </p:spPr>
        <p:txBody>
          <a:bodyPr wrap="none" rtlCol="0" anchor="t"/>
          <a:lstStyle/>
          <a:p>
            <a:pPr marL="0" indent="0" algn="l">
              <a:lnSpc>
                <a:spcPts val="2595"/>
              </a:lnSpc>
              <a:buNone/>
            </a:pPr>
            <a:r>
              <a:rPr lang="en-US" sz="2076" dirty="0">
                <a:solidFill>
                  <a:srgbClr val="E2E6E9"/>
                </a:solidFill>
                <a:latin typeface="Asar" pitchFamily="34" charset="0"/>
                <a:ea typeface="Asar" pitchFamily="34" charset="-122"/>
                <a:cs typeface="Asar" pitchFamily="34" charset="-120"/>
              </a:rPr>
              <a:t>Cultural Sensitivity</a:t>
            </a:r>
            <a:endParaRPr lang="en-US" sz="2076" dirty="0"/>
          </a:p>
        </p:txBody>
      </p:sp>
      <p:sp>
        <p:nvSpPr>
          <p:cNvPr id="9" name="Text 4"/>
          <p:cNvSpPr/>
          <p:nvPr/>
        </p:nvSpPr>
        <p:spPr>
          <a:xfrm>
            <a:off x="976193" y="6130171"/>
            <a:ext cx="4015026" cy="674608"/>
          </a:xfrm>
          <a:prstGeom prst="rect">
            <a:avLst/>
          </a:prstGeom>
          <a:noFill/>
          <a:ln/>
        </p:spPr>
        <p:txBody>
          <a:bodyPr wrap="square" rtlCol="0" anchor="t"/>
          <a:lstStyle/>
          <a:p>
            <a:pPr marL="0" indent="0" algn="l">
              <a:lnSpc>
                <a:spcPts val="2657"/>
              </a:lnSpc>
              <a:buNone/>
            </a:pPr>
            <a:r>
              <a:rPr lang="en-US" sz="1661" dirty="0">
                <a:solidFill>
                  <a:srgbClr val="E2E6E9"/>
                </a:solidFill>
                <a:latin typeface="Asar" pitchFamily="34" charset="0"/>
                <a:ea typeface="Asar" pitchFamily="34" charset="-122"/>
                <a:cs typeface="Asar" pitchFamily="34" charset="-120"/>
              </a:rPr>
              <a:t>Translations should be respectful of cultural nuances and avoid causing offense.</a:t>
            </a:r>
            <a:endParaRPr lang="en-US" sz="1661" dirty="0"/>
          </a:p>
        </p:txBody>
      </p:sp>
      <p:pic>
        <p:nvPicPr>
          <p:cNvPr id="10" name="Image 3" descr="preencoded.png"/>
          <p:cNvPicPr>
            <a:picLocks noChangeAspect="1"/>
          </p:cNvPicPr>
          <p:nvPr/>
        </p:nvPicPr>
        <p:blipFill>
          <a:blip r:embed="rId6"/>
          <a:stretch>
            <a:fillRect/>
          </a:stretch>
        </p:blipFill>
        <p:spPr>
          <a:xfrm>
            <a:off x="5307568" y="4936212"/>
            <a:ext cx="527209" cy="527209"/>
          </a:xfrm>
          <a:prstGeom prst="rect">
            <a:avLst/>
          </a:prstGeom>
        </p:spPr>
      </p:pic>
      <p:sp>
        <p:nvSpPr>
          <p:cNvPr id="11" name="Text 5"/>
          <p:cNvSpPr/>
          <p:nvPr/>
        </p:nvSpPr>
        <p:spPr>
          <a:xfrm>
            <a:off x="5307568" y="5674281"/>
            <a:ext cx="2812018" cy="329446"/>
          </a:xfrm>
          <a:prstGeom prst="rect">
            <a:avLst/>
          </a:prstGeom>
          <a:noFill/>
          <a:ln/>
        </p:spPr>
        <p:txBody>
          <a:bodyPr wrap="none" rtlCol="0" anchor="t"/>
          <a:lstStyle/>
          <a:p>
            <a:pPr marL="0" indent="0" algn="l">
              <a:lnSpc>
                <a:spcPts val="2595"/>
              </a:lnSpc>
              <a:buNone/>
            </a:pPr>
            <a:r>
              <a:rPr lang="en-US" sz="2076" dirty="0">
                <a:solidFill>
                  <a:srgbClr val="E2E6E9"/>
                </a:solidFill>
                <a:latin typeface="Asar" pitchFamily="34" charset="0"/>
                <a:ea typeface="Asar" pitchFamily="34" charset="-122"/>
                <a:cs typeface="Asar" pitchFamily="34" charset="-120"/>
              </a:rPr>
              <a:t>Privacy and Data Security</a:t>
            </a:r>
            <a:endParaRPr lang="en-US" sz="2076" dirty="0"/>
          </a:p>
        </p:txBody>
      </p:sp>
      <p:sp>
        <p:nvSpPr>
          <p:cNvPr id="12" name="Text 6"/>
          <p:cNvSpPr/>
          <p:nvPr/>
        </p:nvSpPr>
        <p:spPr>
          <a:xfrm>
            <a:off x="5307568" y="6130171"/>
            <a:ext cx="4015026" cy="1349216"/>
          </a:xfrm>
          <a:prstGeom prst="rect">
            <a:avLst/>
          </a:prstGeom>
          <a:noFill/>
          <a:ln/>
        </p:spPr>
        <p:txBody>
          <a:bodyPr wrap="square" rtlCol="0" anchor="t"/>
          <a:lstStyle/>
          <a:p>
            <a:pPr marL="0" indent="0" algn="l">
              <a:lnSpc>
                <a:spcPts val="2657"/>
              </a:lnSpc>
              <a:buNone/>
            </a:pPr>
            <a:r>
              <a:rPr lang="en-US" sz="1661" dirty="0">
                <a:solidFill>
                  <a:srgbClr val="E2E6E9"/>
                </a:solidFill>
                <a:latin typeface="Asar" pitchFamily="34" charset="0"/>
                <a:ea typeface="Asar" pitchFamily="34" charset="-122"/>
                <a:cs typeface="Asar" pitchFamily="34" charset="-120"/>
              </a:rPr>
              <a:t>Robust security measures should be implemented to protect user data and speech inputs, ensuring compliance with relevant data protection regulations like GDPR.</a:t>
            </a:r>
            <a:endParaRPr lang="en-US" sz="1661" dirty="0"/>
          </a:p>
        </p:txBody>
      </p:sp>
      <p:pic>
        <p:nvPicPr>
          <p:cNvPr id="13" name="Image 4" descr="preencoded.png"/>
          <p:cNvPicPr>
            <a:picLocks noChangeAspect="1"/>
          </p:cNvPicPr>
          <p:nvPr/>
        </p:nvPicPr>
        <p:blipFill>
          <a:blip r:embed="rId7"/>
          <a:stretch>
            <a:fillRect/>
          </a:stretch>
        </p:blipFill>
        <p:spPr>
          <a:xfrm>
            <a:off x="9638943" y="4936212"/>
            <a:ext cx="527209" cy="527209"/>
          </a:xfrm>
          <a:prstGeom prst="rect">
            <a:avLst/>
          </a:prstGeom>
        </p:spPr>
      </p:pic>
      <p:sp>
        <p:nvSpPr>
          <p:cNvPr id="14" name="Text 7"/>
          <p:cNvSpPr/>
          <p:nvPr/>
        </p:nvSpPr>
        <p:spPr>
          <a:xfrm>
            <a:off x="9638943" y="5674281"/>
            <a:ext cx="2636163" cy="329446"/>
          </a:xfrm>
          <a:prstGeom prst="rect">
            <a:avLst/>
          </a:prstGeom>
          <a:noFill/>
          <a:ln/>
        </p:spPr>
        <p:txBody>
          <a:bodyPr wrap="none" rtlCol="0" anchor="t"/>
          <a:lstStyle/>
          <a:p>
            <a:pPr marL="0" indent="0" algn="l">
              <a:lnSpc>
                <a:spcPts val="2595"/>
              </a:lnSpc>
              <a:buNone/>
            </a:pPr>
            <a:r>
              <a:rPr lang="en-US" sz="2076" dirty="0">
                <a:solidFill>
                  <a:srgbClr val="E2E6E9"/>
                </a:solidFill>
                <a:latin typeface="Asar" pitchFamily="34" charset="0"/>
                <a:ea typeface="Asar" pitchFamily="34" charset="-122"/>
                <a:cs typeface="Asar" pitchFamily="34" charset="-120"/>
              </a:rPr>
              <a:t>Accessibility</a:t>
            </a:r>
            <a:endParaRPr lang="en-US" sz="2076" dirty="0"/>
          </a:p>
        </p:txBody>
      </p:sp>
      <p:sp>
        <p:nvSpPr>
          <p:cNvPr id="15" name="Text 8"/>
          <p:cNvSpPr/>
          <p:nvPr/>
        </p:nvSpPr>
        <p:spPr>
          <a:xfrm>
            <a:off x="9638943" y="6130171"/>
            <a:ext cx="4015145" cy="1349216"/>
          </a:xfrm>
          <a:prstGeom prst="rect">
            <a:avLst/>
          </a:prstGeom>
          <a:noFill/>
          <a:ln/>
        </p:spPr>
        <p:txBody>
          <a:bodyPr wrap="square" rtlCol="0" anchor="t"/>
          <a:lstStyle/>
          <a:p>
            <a:pPr marL="0" indent="0" algn="l">
              <a:lnSpc>
                <a:spcPts val="2657"/>
              </a:lnSpc>
              <a:buNone/>
            </a:pPr>
            <a:r>
              <a:rPr lang="en-US" sz="1661" dirty="0">
                <a:solidFill>
                  <a:srgbClr val="E2E6E9"/>
                </a:solidFill>
                <a:latin typeface="Asar" pitchFamily="34" charset="0"/>
                <a:ea typeface="Asar" pitchFamily="34" charset="-122"/>
                <a:cs typeface="Asar" pitchFamily="34" charset="-120"/>
              </a:rPr>
              <a:t>The website should be accessible to users with disabilities by implementing features like screen reader support and keyboard navigation.</a:t>
            </a:r>
            <a:endParaRPr lang="en-US" sz="16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1335</Words>
  <Application>Microsoft Office PowerPoint</Application>
  <PresentationFormat>Custom</PresentationFormat>
  <Paragraphs>126</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Parthan C</cp:lastModifiedBy>
  <cp:revision>3</cp:revision>
  <dcterms:created xsi:type="dcterms:W3CDTF">2024-07-28T10:03:33Z</dcterms:created>
  <dcterms:modified xsi:type="dcterms:W3CDTF">2024-07-28T10:15:04Z</dcterms:modified>
</cp:coreProperties>
</file>